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42" r:id="rId2"/>
    <p:sldId id="401" r:id="rId3"/>
    <p:sldId id="346" r:id="rId4"/>
    <p:sldId id="348" r:id="rId5"/>
    <p:sldId id="349" r:id="rId6"/>
    <p:sldId id="402" r:id="rId7"/>
    <p:sldId id="340" r:id="rId8"/>
    <p:sldId id="343" r:id="rId9"/>
    <p:sldId id="407" r:id="rId10"/>
    <p:sldId id="408" r:id="rId11"/>
    <p:sldId id="409" r:id="rId12"/>
    <p:sldId id="410" r:id="rId13"/>
    <p:sldId id="413" r:id="rId14"/>
    <p:sldId id="411" r:id="rId15"/>
    <p:sldId id="414" r:id="rId16"/>
    <p:sldId id="415" r:id="rId17"/>
    <p:sldId id="344" r:id="rId18"/>
    <p:sldId id="331" r:id="rId19"/>
    <p:sldId id="416" r:id="rId20"/>
    <p:sldId id="418" r:id="rId21"/>
    <p:sldId id="417" r:id="rId22"/>
    <p:sldId id="257" r:id="rId23"/>
    <p:sldId id="339" r:id="rId24"/>
    <p:sldId id="337" r:id="rId25"/>
    <p:sldId id="256" r:id="rId26"/>
    <p:sldId id="262" r:id="rId27"/>
    <p:sldId id="357" r:id="rId28"/>
    <p:sldId id="338" r:id="rId29"/>
    <p:sldId id="282" r:id="rId30"/>
    <p:sldId id="345" r:id="rId31"/>
    <p:sldId id="354" r:id="rId32"/>
    <p:sldId id="320" r:id="rId33"/>
    <p:sldId id="321" r:id="rId34"/>
    <p:sldId id="324" r:id="rId35"/>
    <p:sldId id="283" r:id="rId36"/>
    <p:sldId id="405" r:id="rId37"/>
    <p:sldId id="422" r:id="rId38"/>
    <p:sldId id="423" r:id="rId39"/>
    <p:sldId id="406" r:id="rId40"/>
    <p:sldId id="425" r:id="rId41"/>
    <p:sldId id="426" r:id="rId42"/>
    <p:sldId id="424" r:id="rId43"/>
    <p:sldId id="353" r:id="rId44"/>
    <p:sldId id="333" r:id="rId45"/>
    <p:sldId id="356" r:id="rId46"/>
    <p:sldId id="332" r:id="rId47"/>
    <p:sldId id="384" r:id="rId48"/>
    <p:sldId id="427" r:id="rId49"/>
    <p:sldId id="421" r:id="rId50"/>
    <p:sldId id="420" r:id="rId51"/>
    <p:sldId id="419" r:id="rId52"/>
    <p:sldId id="412" r:id="rId53"/>
    <p:sldId id="341" r:id="rId54"/>
    <p:sldId id="403" r:id="rId55"/>
    <p:sldId id="397" r:id="rId56"/>
    <p:sldId id="393" r:id="rId57"/>
    <p:sldId id="389" r:id="rId58"/>
    <p:sldId id="388" r:id="rId59"/>
    <p:sldId id="368" r:id="rId60"/>
    <p:sldId id="362" r:id="rId61"/>
    <p:sldId id="363" r:id="rId62"/>
    <p:sldId id="364" r:id="rId63"/>
    <p:sldId id="365" r:id="rId64"/>
    <p:sldId id="366" r:id="rId65"/>
    <p:sldId id="351" r:id="rId66"/>
    <p:sldId id="317" r:id="rId67"/>
    <p:sldId id="260" r:id="rId68"/>
  </p:sldIdLst>
  <p:sldSz cx="9144000" cy="6858000" type="screen4x3"/>
  <p:notesSz cx="6858000" cy="9144000"/>
  <p:defaultTextStyle>
    <a:defPPr>
      <a:defRPr lang="en-US"/>
    </a:defPPr>
    <a:lvl1pPr algn="ctr" rtl="0" fontAlgn="base">
      <a:spcBef>
        <a:spcPct val="0"/>
      </a:spcBef>
      <a:spcAft>
        <a:spcPct val="0"/>
      </a:spcAft>
      <a:defRPr sz="3200" b="1" kern="1200">
        <a:solidFill>
          <a:schemeClr val="bg1"/>
        </a:solidFill>
        <a:latin typeface="Arial" charset="0"/>
        <a:ea typeface="+mn-ea"/>
        <a:cs typeface="+mn-cs"/>
      </a:defRPr>
    </a:lvl1pPr>
    <a:lvl2pPr marL="457200" algn="ctr" rtl="0" fontAlgn="base">
      <a:spcBef>
        <a:spcPct val="0"/>
      </a:spcBef>
      <a:spcAft>
        <a:spcPct val="0"/>
      </a:spcAft>
      <a:defRPr sz="3200" b="1" kern="1200">
        <a:solidFill>
          <a:schemeClr val="bg1"/>
        </a:solidFill>
        <a:latin typeface="Arial" charset="0"/>
        <a:ea typeface="+mn-ea"/>
        <a:cs typeface="+mn-cs"/>
      </a:defRPr>
    </a:lvl2pPr>
    <a:lvl3pPr marL="914400" algn="ctr" rtl="0" fontAlgn="base">
      <a:spcBef>
        <a:spcPct val="0"/>
      </a:spcBef>
      <a:spcAft>
        <a:spcPct val="0"/>
      </a:spcAft>
      <a:defRPr sz="3200" b="1" kern="1200">
        <a:solidFill>
          <a:schemeClr val="bg1"/>
        </a:solidFill>
        <a:latin typeface="Arial" charset="0"/>
        <a:ea typeface="+mn-ea"/>
        <a:cs typeface="+mn-cs"/>
      </a:defRPr>
    </a:lvl3pPr>
    <a:lvl4pPr marL="1371600" algn="ctr" rtl="0" fontAlgn="base">
      <a:spcBef>
        <a:spcPct val="0"/>
      </a:spcBef>
      <a:spcAft>
        <a:spcPct val="0"/>
      </a:spcAft>
      <a:defRPr sz="3200" b="1" kern="1200">
        <a:solidFill>
          <a:schemeClr val="bg1"/>
        </a:solidFill>
        <a:latin typeface="Arial" charset="0"/>
        <a:ea typeface="+mn-ea"/>
        <a:cs typeface="+mn-cs"/>
      </a:defRPr>
    </a:lvl4pPr>
    <a:lvl5pPr marL="1828800" algn="ctr" rtl="0" fontAlgn="base">
      <a:spcBef>
        <a:spcPct val="0"/>
      </a:spcBef>
      <a:spcAft>
        <a:spcPct val="0"/>
      </a:spcAft>
      <a:defRPr sz="3200" b="1" kern="1200">
        <a:solidFill>
          <a:schemeClr val="bg1"/>
        </a:solidFill>
        <a:latin typeface="Arial" charset="0"/>
        <a:ea typeface="+mn-ea"/>
        <a:cs typeface="+mn-cs"/>
      </a:defRPr>
    </a:lvl5pPr>
    <a:lvl6pPr marL="2286000" algn="l" defTabSz="914400" rtl="0" eaLnBrk="1" latinLnBrk="0" hangingPunct="1">
      <a:defRPr sz="3200" b="1" kern="1200">
        <a:solidFill>
          <a:schemeClr val="bg1"/>
        </a:solidFill>
        <a:latin typeface="Arial" charset="0"/>
        <a:ea typeface="+mn-ea"/>
        <a:cs typeface="+mn-cs"/>
      </a:defRPr>
    </a:lvl6pPr>
    <a:lvl7pPr marL="2743200" algn="l" defTabSz="914400" rtl="0" eaLnBrk="1" latinLnBrk="0" hangingPunct="1">
      <a:defRPr sz="3200" b="1" kern="1200">
        <a:solidFill>
          <a:schemeClr val="bg1"/>
        </a:solidFill>
        <a:latin typeface="Arial" charset="0"/>
        <a:ea typeface="+mn-ea"/>
        <a:cs typeface="+mn-cs"/>
      </a:defRPr>
    </a:lvl7pPr>
    <a:lvl8pPr marL="3200400" algn="l" defTabSz="914400" rtl="0" eaLnBrk="1" latinLnBrk="0" hangingPunct="1">
      <a:defRPr sz="3200" b="1" kern="1200">
        <a:solidFill>
          <a:schemeClr val="bg1"/>
        </a:solidFill>
        <a:latin typeface="Arial" charset="0"/>
        <a:ea typeface="+mn-ea"/>
        <a:cs typeface="+mn-cs"/>
      </a:defRPr>
    </a:lvl8pPr>
    <a:lvl9pPr marL="3657600" algn="l" defTabSz="914400" rtl="0" eaLnBrk="1" latinLnBrk="0" hangingPunct="1">
      <a:defRPr sz="32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510D"/>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261" autoAdjust="0"/>
    <p:restoredTop sz="76744" autoAdjust="0"/>
  </p:normalViewPr>
  <p:slideViewPr>
    <p:cSldViewPr snapToGrid="0" showGuides="1">
      <p:cViewPr>
        <p:scale>
          <a:sx n="40" d="100"/>
          <a:sy n="40" d="100"/>
        </p:scale>
        <p:origin x="-446" y="221"/>
      </p:cViewPr>
      <p:guideLst>
        <p:guide orient="horz" pos="2160"/>
        <p:guide pos="2870"/>
      </p:guideLst>
    </p:cSldViewPr>
  </p:slideViewPr>
  <p:notesTextViewPr>
    <p:cViewPr>
      <p:scale>
        <a:sx n="100" d="100"/>
        <a:sy n="100" d="100"/>
      </p:scale>
      <p:origin x="0" y="0"/>
    </p:cViewPr>
  </p:notesTextViewPr>
  <p:sorterViewPr>
    <p:cViewPr>
      <p:scale>
        <a:sx n="50" d="100"/>
        <a:sy n="50" d="100"/>
      </p:scale>
      <p:origin x="0" y="117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136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2B0F6333-2311-44B2-989F-E1E8B9BA272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r>
              <a:rPr lang="en-US" dirty="0" smtClean="0"/>
              <a:t>The unusual behavior of salt in the Paradox Formation is subtly linked to many of the park’s attractions.</a:t>
            </a:r>
          </a:p>
        </p:txBody>
      </p:sp>
      <p:sp>
        <p:nvSpPr>
          <p:cNvPr id="162820" name="Slide Number Placeholder 3"/>
          <p:cNvSpPr>
            <a:spLocks noGrp="1"/>
          </p:cNvSpPr>
          <p:nvPr>
            <p:ph type="sldNum" sz="quarter" idx="5"/>
          </p:nvPr>
        </p:nvSpPr>
        <p:spPr>
          <a:noFill/>
        </p:spPr>
        <p:txBody>
          <a:bodyPr/>
          <a:lstStyle/>
          <a:p>
            <a:fld id="{E13C956F-AB24-419C-B1AC-7894582FAF14}"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pPr eaLnBrk="1" hangingPunct="1"/>
            <a:r>
              <a:rPr lang="en-US" dirty="0" smtClean="0"/>
              <a:t>But here, because it is closer to the center of the Monument Uplift, the resistant White Rim Sandstone is completely eroded as is much of the underlying Organ Rock Formation ….</a:t>
            </a:r>
          </a:p>
        </p:txBody>
      </p:sp>
      <p:sp>
        <p:nvSpPr>
          <p:cNvPr id="172036" name="Slide Number Placeholder 3"/>
          <p:cNvSpPr>
            <a:spLocks noGrp="1"/>
          </p:cNvSpPr>
          <p:nvPr>
            <p:ph type="sldNum" sz="quarter" idx="5"/>
          </p:nvPr>
        </p:nvSpPr>
        <p:spPr>
          <a:noFill/>
        </p:spPr>
        <p:txBody>
          <a:bodyPr/>
          <a:lstStyle/>
          <a:p>
            <a:fld id="{5998C2EC-67F2-453D-B13B-6009D6B1EEB8}"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r>
              <a:rPr lang="en-US" dirty="0" smtClean="0"/>
              <a:t>… such that the Cedar Mesa Sandstone is largely exposed with a few interfingering beds of Organ Rock Formation.</a:t>
            </a:r>
          </a:p>
        </p:txBody>
      </p:sp>
      <p:sp>
        <p:nvSpPr>
          <p:cNvPr id="173060" name="Slide Number Placeholder 3"/>
          <p:cNvSpPr>
            <a:spLocks noGrp="1"/>
          </p:cNvSpPr>
          <p:nvPr>
            <p:ph type="sldNum" sz="quarter" idx="5"/>
          </p:nvPr>
        </p:nvSpPr>
        <p:spPr>
          <a:noFill/>
        </p:spPr>
        <p:txBody>
          <a:bodyPr/>
          <a:lstStyle/>
          <a:p>
            <a:fld id="{2D466CBA-BBA5-4F00-9B6B-2B7341FD09EE}"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r>
              <a:rPr lang="en-US" dirty="0" smtClean="0"/>
              <a:t>This gives outcrops in the area a distinct red and white striped appearance.</a:t>
            </a:r>
          </a:p>
        </p:txBody>
      </p:sp>
      <p:sp>
        <p:nvSpPr>
          <p:cNvPr id="174084" name="Slide Number Placeholder 3"/>
          <p:cNvSpPr>
            <a:spLocks noGrp="1"/>
          </p:cNvSpPr>
          <p:nvPr>
            <p:ph type="sldNum" sz="quarter" idx="5"/>
          </p:nvPr>
        </p:nvSpPr>
        <p:spPr>
          <a:noFill/>
        </p:spPr>
        <p:txBody>
          <a:bodyPr/>
          <a:lstStyle/>
          <a:p>
            <a:fld id="{FDA093E6-8B22-428D-A983-475EC816008A}"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r>
              <a:rPr lang="en-US" dirty="0" smtClean="0"/>
              <a:t>Against the blue sky of southern Utah, what could be more American?</a:t>
            </a:r>
          </a:p>
        </p:txBody>
      </p:sp>
      <p:sp>
        <p:nvSpPr>
          <p:cNvPr id="175108" name="Slide Number Placeholder 3"/>
          <p:cNvSpPr>
            <a:spLocks noGrp="1"/>
          </p:cNvSpPr>
          <p:nvPr>
            <p:ph type="sldNum" sz="quarter" idx="5"/>
          </p:nvPr>
        </p:nvSpPr>
        <p:spPr>
          <a:noFill/>
        </p:spPr>
        <p:txBody>
          <a:bodyPr/>
          <a:lstStyle/>
          <a:p>
            <a:fld id="{653440CF-F317-4CE6-AA67-75456EB04873}"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r>
              <a:rPr lang="en-US" dirty="0" smtClean="0"/>
              <a:t>Anyway, getting back to the salt story, the Needles District is named for the pointed columns formed from intersecting vertical joint systems. </a:t>
            </a:r>
          </a:p>
        </p:txBody>
      </p:sp>
      <p:sp>
        <p:nvSpPr>
          <p:cNvPr id="176132" name="Slide Number Placeholder 3"/>
          <p:cNvSpPr>
            <a:spLocks noGrp="1"/>
          </p:cNvSpPr>
          <p:nvPr>
            <p:ph type="sldNum" sz="quarter" idx="5"/>
          </p:nvPr>
        </p:nvSpPr>
        <p:spPr>
          <a:noFill/>
        </p:spPr>
        <p:txBody>
          <a:bodyPr/>
          <a:lstStyle/>
          <a:p>
            <a:fld id="{C5864E93-2889-4184-866E-07E693D579A1}"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p:spPr>
        <p:txBody>
          <a:bodyPr/>
          <a:lstStyle/>
          <a:p>
            <a:r>
              <a:rPr lang="en-US" dirty="0" smtClean="0"/>
              <a:t>The dominant joint system here runs parallel to the salt grabens and was no doubt formed by tensional stresses produced as these rocks slid toward the Colorado River over the plastic salt deposits below.</a:t>
            </a:r>
          </a:p>
        </p:txBody>
      </p:sp>
      <p:sp>
        <p:nvSpPr>
          <p:cNvPr id="177156" name="Slide Number Placeholder 3"/>
          <p:cNvSpPr>
            <a:spLocks noGrp="1"/>
          </p:cNvSpPr>
          <p:nvPr>
            <p:ph type="sldNum" sz="quarter" idx="5"/>
          </p:nvPr>
        </p:nvSpPr>
        <p:spPr>
          <a:noFill/>
        </p:spPr>
        <p:txBody>
          <a:bodyPr/>
          <a:lstStyle/>
          <a:p>
            <a:fld id="{AA9E7900-E655-429F-B6DD-EC4048214CE1}"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r>
              <a:rPr lang="en-US" dirty="0" smtClean="0"/>
              <a:t>The second set of joints cuts across the first and is probably related to stress associated with the Monument Uplift</a:t>
            </a:r>
            <a:r>
              <a:rPr lang="en-US" baseline="0" dirty="0" smtClean="0"/>
              <a:t> and/or unseen salt anticlines below.</a:t>
            </a:r>
            <a:endParaRPr lang="en-US" dirty="0" smtClean="0"/>
          </a:p>
        </p:txBody>
      </p:sp>
      <p:sp>
        <p:nvSpPr>
          <p:cNvPr id="178180" name="Slide Number Placeholder 3"/>
          <p:cNvSpPr>
            <a:spLocks noGrp="1"/>
          </p:cNvSpPr>
          <p:nvPr>
            <p:ph type="sldNum" sz="quarter" idx="5"/>
          </p:nvPr>
        </p:nvSpPr>
        <p:spPr>
          <a:noFill/>
        </p:spPr>
        <p:txBody>
          <a:bodyPr/>
          <a:lstStyle/>
          <a:p>
            <a:fld id="{D23F1359-3FB5-4F16-B4EE-28483D131EF8}"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CF988BB6-691E-4895-9074-499766C4CF43}" type="slidenum">
              <a:rPr lang="en-US" smtClean="0"/>
              <a:pPr/>
              <a:t>17</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r>
              <a:rPr lang="en-US" dirty="0" smtClean="0"/>
              <a:t>Weathering and erosion widen the joints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r>
              <a:rPr lang="en-US" dirty="0" smtClean="0"/>
              <a:t>… leaving progressively smaller remnants of the rock between the joints. Most of the erosion occurs along the principle joint system, forming long, vertical slabs of rock called “fins”. </a:t>
            </a:r>
          </a:p>
        </p:txBody>
      </p:sp>
      <p:sp>
        <p:nvSpPr>
          <p:cNvPr id="180228" name="Slide Number Placeholder 3"/>
          <p:cNvSpPr>
            <a:spLocks noGrp="1"/>
          </p:cNvSpPr>
          <p:nvPr>
            <p:ph type="sldNum" sz="quarter" idx="5"/>
          </p:nvPr>
        </p:nvSpPr>
        <p:spPr>
          <a:noFill/>
        </p:spPr>
        <p:txBody>
          <a:bodyPr/>
          <a:lstStyle/>
          <a:p>
            <a:fld id="{7ADBD390-1184-4225-9E88-E071B8AEA6B3}"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r>
              <a:rPr lang="en-US" dirty="0" smtClean="0"/>
              <a:t>In time,</a:t>
            </a:r>
            <a:r>
              <a:rPr lang="en-US" baseline="0" dirty="0" smtClean="0"/>
              <a:t> the secondary joint systems are eroded and enlarged as well…</a:t>
            </a:r>
            <a:endParaRPr lang="en-US" dirty="0" smtClean="0"/>
          </a:p>
        </p:txBody>
      </p:sp>
      <p:sp>
        <p:nvSpPr>
          <p:cNvPr id="181252" name="Slide Number Placeholder 3"/>
          <p:cNvSpPr>
            <a:spLocks noGrp="1"/>
          </p:cNvSpPr>
          <p:nvPr>
            <p:ph type="sldNum" sz="quarter" idx="5"/>
          </p:nvPr>
        </p:nvSpPr>
        <p:spPr>
          <a:noFill/>
        </p:spPr>
        <p:txBody>
          <a:bodyPr/>
          <a:lstStyle/>
          <a:p>
            <a:fld id="{2E933704-79F6-43F7-86E0-349BC797869A}"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r>
              <a:rPr lang="en-US" dirty="0" smtClean="0"/>
              <a:t>For example, in the Island in the Sky district, </a:t>
            </a:r>
          </a:p>
        </p:txBody>
      </p:sp>
      <p:sp>
        <p:nvSpPr>
          <p:cNvPr id="163844" name="Slide Number Placeholder 3"/>
          <p:cNvSpPr>
            <a:spLocks noGrp="1"/>
          </p:cNvSpPr>
          <p:nvPr>
            <p:ph type="sldNum" sz="quarter" idx="5"/>
          </p:nvPr>
        </p:nvSpPr>
        <p:spPr>
          <a:noFill/>
        </p:spPr>
        <p:txBody>
          <a:bodyPr/>
          <a:lstStyle/>
          <a:p>
            <a:fld id="{717AA7DB-9915-4819-93CE-57BF714A0116}"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r>
              <a:rPr lang="en-US" dirty="0" smtClean="0"/>
              <a:t>… </a:t>
            </a:r>
            <a:r>
              <a:rPr lang="en-US" baseline="0" dirty="0" smtClean="0"/>
              <a:t>converting the fins into as series of columns.</a:t>
            </a:r>
            <a:endParaRPr lang="en-US" dirty="0" smtClean="0"/>
          </a:p>
        </p:txBody>
      </p:sp>
      <p:sp>
        <p:nvSpPr>
          <p:cNvPr id="181252" name="Slide Number Placeholder 3"/>
          <p:cNvSpPr>
            <a:spLocks noGrp="1"/>
          </p:cNvSpPr>
          <p:nvPr>
            <p:ph type="sldNum" sz="quarter" idx="5"/>
          </p:nvPr>
        </p:nvSpPr>
        <p:spPr>
          <a:noFill/>
        </p:spPr>
        <p:txBody>
          <a:bodyPr/>
          <a:lstStyle/>
          <a:p>
            <a:fld id="{2E933704-79F6-43F7-86E0-349BC797869A}"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r>
              <a:rPr lang="en-US" dirty="0" smtClean="0"/>
              <a:t>Weaker rock regions</a:t>
            </a:r>
            <a:r>
              <a:rPr lang="en-US" baseline="0" dirty="0" smtClean="0"/>
              <a:t> do not always occur along the joint systems. During the conversion of sediment to rock, the distribution of sand-cementing minerals may be uneven, which results in differential erosion. Caves form where erosion rates are greatest. In time, caves enlarge and sometimes penetrate to the other side of the fin to form arches.</a:t>
            </a:r>
            <a:endParaRPr lang="en-US" dirty="0" smtClean="0"/>
          </a:p>
        </p:txBody>
      </p:sp>
      <p:sp>
        <p:nvSpPr>
          <p:cNvPr id="182276" name="Slide Number Placeholder 3"/>
          <p:cNvSpPr>
            <a:spLocks noGrp="1"/>
          </p:cNvSpPr>
          <p:nvPr>
            <p:ph type="sldNum" sz="quarter" idx="5"/>
          </p:nvPr>
        </p:nvSpPr>
        <p:spPr>
          <a:noFill/>
        </p:spPr>
        <p:txBody>
          <a:bodyPr/>
          <a:lstStyle/>
          <a:p>
            <a:fld id="{4DDCF47C-3151-4A86-AE00-DB535B49EAF8}"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33255990-9C89-453D-B502-6352A6CF2704}" type="slidenum">
              <a:rPr lang="en-US" smtClean="0"/>
              <a:pPr/>
              <a:t>22</a:t>
            </a:fld>
            <a:endParaRPr 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r>
              <a:rPr lang="en-US" dirty="0" smtClean="0"/>
              <a:t>Although Canyonlands has only about 30 natural arches compared</a:t>
            </a:r>
            <a:r>
              <a:rPr lang="en-US" baseline="0" dirty="0" smtClean="0"/>
              <a:t> to 300-or-so in nearby Arches National Park, those in Canyonlands tend to have more have more complex shapes due to the variability of the Cedar Mesa Sandstone they occur in and the greater complexity of the joint systems in Canyonlands. Angel Arch and …</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362567EA-BD1A-4CFC-AAE2-499EA96A1310}" type="slidenum">
              <a:rPr lang="en-US" smtClean="0"/>
              <a:pPr/>
              <a:t>23</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dirty="0" smtClean="0"/>
              <a:t>… the</a:t>
            </a:r>
            <a:r>
              <a:rPr lang="en-US" baseline="0" dirty="0" smtClean="0"/>
              <a:t> towering </a:t>
            </a:r>
            <a:r>
              <a:rPr lang="en-US" dirty="0" smtClean="0"/>
              <a:t>Druid Arch formed from the weathering and erosion of massive fins of Cedar Mesa sandstone.</a:t>
            </a:r>
            <a:r>
              <a:rPr lang="en-US" baseline="0" dirty="0" smtClean="0"/>
              <a:t> Both are in the Needles District.</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r>
              <a:rPr lang="en-US" dirty="0" smtClean="0"/>
              <a:t>Also in the Needles</a:t>
            </a:r>
            <a:r>
              <a:rPr lang="en-US" baseline="0" dirty="0" smtClean="0"/>
              <a:t> District is the rare h</a:t>
            </a:r>
            <a:r>
              <a:rPr lang="en-US" dirty="0" smtClean="0"/>
              <a:t>orizontal arch known as Paul Bunyan’s Potty. It is one Canyonlands’ few attractions that is not related to the action of the Paradox</a:t>
            </a:r>
            <a:r>
              <a:rPr lang="en-US" baseline="0" dirty="0" smtClean="0"/>
              <a:t> salt deposits.</a:t>
            </a:r>
            <a:endParaRPr lang="en-US" dirty="0" smtClean="0"/>
          </a:p>
        </p:txBody>
      </p:sp>
      <p:sp>
        <p:nvSpPr>
          <p:cNvPr id="185348" name="Slide Number Placeholder 3"/>
          <p:cNvSpPr>
            <a:spLocks noGrp="1"/>
          </p:cNvSpPr>
          <p:nvPr>
            <p:ph type="sldNum" sz="quarter" idx="5"/>
          </p:nvPr>
        </p:nvSpPr>
        <p:spPr>
          <a:noFill/>
        </p:spPr>
        <p:txBody>
          <a:bodyPr/>
          <a:lstStyle/>
          <a:p>
            <a:fld id="{69F6CA71-8D95-4553-90EF-1404E3C40A3D}"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277709EA-DD06-4E03-8EA7-83AD22BC18E2}" type="slidenum">
              <a:rPr lang="en-US" smtClean="0"/>
              <a:pPr/>
              <a:t>25</a:t>
            </a:fld>
            <a:endParaRPr 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r>
              <a:rPr lang="en-US" dirty="0" smtClean="0"/>
              <a:t>Horizontal arches begin as potholes</a:t>
            </a:r>
            <a:r>
              <a:rPr lang="en-US" baseline="0" dirty="0" smtClean="0"/>
              <a:t> which form on calcite-cemented sandstone, where standing water accelerates the dissolution of calcite producing bigger potholes, which hold more water and therefore cause even more erosion.</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3C644B2A-3540-451A-898B-F6924A9560F5}" type="slidenum">
              <a:rPr lang="en-US" smtClean="0"/>
              <a:pPr/>
              <a:t>26</a:t>
            </a:fld>
            <a:endParaRPr 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r>
              <a:rPr lang="en-US" dirty="0" smtClean="0"/>
              <a:t>Paul</a:t>
            </a:r>
            <a:r>
              <a:rPr lang="en-US" baseline="0" dirty="0" smtClean="0"/>
              <a:t> Bunyan’s Potty is formed within the particularly lime-rich Navajo Sandstone.</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seen</a:t>
            </a:r>
            <a:r>
              <a:rPr lang="en-US" baseline="0" dirty="0" smtClean="0"/>
              <a:t> from the air, it is easy to see how this arch is just an overgrown pothole that eroded a weak spot in a hard layer of sandstone down to a much more erodible layer below.</a:t>
            </a:r>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right angle it really does look like a giant toilet</a:t>
            </a:r>
            <a:r>
              <a:rPr lang="en-US" baseline="0" dirty="0" smtClean="0"/>
              <a:t> seat.</a:t>
            </a:r>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mostly what one sees in</a:t>
            </a:r>
            <a:r>
              <a:rPr lang="en-US" baseline="0" dirty="0" smtClean="0"/>
              <a:t> the Needles District are thousands of needles.</a:t>
            </a:r>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0B65503C-D0E3-417E-8C9E-15961CF829C1}" type="slidenum">
              <a:rPr lang="en-US" smtClean="0"/>
              <a:pPr/>
              <a:t>3</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r>
              <a:rPr lang="en-US" dirty="0" smtClean="0"/>
              <a:t>… near the Green River Overlook,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8229C202-1B45-42CC-94B9-B6643F60D57C}" type="slidenum">
              <a:rPr lang="en-US" smtClean="0"/>
              <a:pPr/>
              <a:t>30</a:t>
            </a:fld>
            <a:endParaRPr 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r>
              <a:rPr lang="en-US" dirty="0" smtClean="0"/>
              <a:t>Chester Park is a large desert</a:t>
            </a:r>
            <a:r>
              <a:rPr lang="en-US" baseline="0" dirty="0" smtClean="0"/>
              <a:t> meadow surrounded by a sea of needles. Open areas like this form where there is an unusually high concentration of closely-spaced, intersecting joints.</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51C893A4-1798-45C5-AFA3-2D3E821D2212}" type="slidenum">
              <a:rPr lang="en-US" smtClean="0"/>
              <a:pPr/>
              <a:t>31</a:t>
            </a:fld>
            <a:endParaRPr lang="en-US"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r>
              <a:rPr lang="en-US" dirty="0" smtClean="0"/>
              <a:t>Because</a:t>
            </a:r>
            <a:r>
              <a:rPr lang="en-US" baseline="0" dirty="0" smtClean="0"/>
              <a:t> of differential erosion, the needles have variable widths and therefore technically qualify as hoodoos.</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AD0FAC71-6C89-4A5A-8B72-8E57FA567432}" type="slidenum">
              <a:rPr lang="en-US" smtClean="0"/>
              <a:pPr/>
              <a:t>32</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r>
              <a:rPr lang="en-US" dirty="0" smtClean="0"/>
              <a:t>The landforms of the Canyonlands may not be of the enormous scale of the Grand Canyon,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D15724FE-ECEE-4B0E-A377-7F4884AE70FF}" type="slidenum">
              <a:rPr lang="en-US" smtClean="0"/>
              <a:pPr/>
              <a:t>33</a:t>
            </a:fld>
            <a:endParaRPr 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r>
              <a:rPr lang="en-US" dirty="0" smtClean="0"/>
              <a:t>… but the abundance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B13FEC74-6D89-4B3D-A5F4-7380E3841F1F}" type="slidenum">
              <a:rPr lang="en-US" smtClean="0"/>
              <a:pPr/>
              <a:t>34</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r>
              <a:rPr lang="en-US" dirty="0" smtClean="0"/>
              <a:t>… and variety of landforms</a:t>
            </a:r>
            <a:r>
              <a:rPr lang="en-US" baseline="0" dirty="0" smtClean="0"/>
              <a:t> in Canyonlands …</a:t>
            </a: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baseline="0" dirty="0" smtClean="0"/>
              <a:t>put it in a class of its own.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West of the Needles District across the Colorado River lies the Maze District.</a:t>
            </a:r>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Easily the most remote and inaccessible area in the park (if not the entire U.S.), the Maze is a perplexing jumble of canyons that has been described as a "30 square mile puzzle in sandstone". </a:t>
            </a:r>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Maze’s thousands of nooks and crannies made it a perfect hide out for outlaws of</a:t>
            </a:r>
            <a:r>
              <a:rPr lang="en-US" baseline="0" dirty="0" smtClean="0"/>
              <a:t> the old west.</a:t>
            </a:r>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Butch,</a:t>
            </a:r>
            <a:r>
              <a:rPr lang="en-US" baseline="0" dirty="0" smtClean="0"/>
              <a:t> Sundance and the rest of their gang used it for years to evade capture.</a:t>
            </a:r>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FE9C1865-655D-4E51-A186-4FAC422E08D2}" type="slidenum">
              <a:rPr lang="en-US" smtClean="0"/>
              <a:pPr/>
              <a:t>4</a:t>
            </a:fld>
            <a:endParaRPr 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r>
              <a:rPr lang="en-US" dirty="0" smtClean="0"/>
              <a:t>… stress from the movement of salt gently folded the overlying, relatively plastic Organ Rock Shale while the brittle layer of White Rim Sandstone above it developed a system of evenly spaced vertical joints.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Seen from above, the Maze, albeit intricate,</a:t>
            </a:r>
            <a:r>
              <a:rPr lang="en-US" baseline="0" dirty="0" smtClean="0"/>
              <a:t> is not without structure. Basically it is a network of closely spaced drainages that flow towards the Green River. Late Cenozoic uplift of the Colorado Plateau increased the gravitational potential energy of these streams, which enhanced their ability to down-cut through the relatively erodible rocks of the region. </a:t>
            </a:r>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a:t>
            </a:r>
            <a:r>
              <a:rPr lang="en-US" baseline="0" dirty="0" smtClean="0"/>
              <a:t> Maze strata tilt away from the Colorado River, they did not slide toward the Colorado like their counterparts in the Needles District. So salt grabens and vertical joint systems are virtually absent in the Maze.</a:t>
            </a:r>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If you crave solitude and are ready for some serious backcountry travel and hiking, the Maze may be just what you're looking for.</a:t>
            </a:r>
          </a:p>
          <a:p>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Canyonlands’ rivers not only separate the park’s three</a:t>
            </a:r>
            <a:r>
              <a:rPr lang="en-US" baseline="0" dirty="0" smtClean="0"/>
              <a:t> districts, but they constitute a forth district of their own.</a:t>
            </a:r>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greatest geologic</a:t>
            </a:r>
            <a:r>
              <a:rPr lang="en-US" baseline="0" dirty="0" smtClean="0"/>
              <a:t> interest here are the entrenched meanders which superimpose the features of two different types of rivers. First, the steep sided canyons here are indicative of streams that down-cut rapidly because they have a lot of energy relative to the load of sediment they have to carry. Second, the meandering pattern is characteristic of streams whose sediment load is equal to the streams ability to carry it.</a:t>
            </a:r>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Meandering patterns are generally found where streams flow across broad,</a:t>
            </a:r>
            <a:r>
              <a:rPr lang="en-US" baseline="0" dirty="0" smtClean="0"/>
              <a:t> flat floodplains. The fact that the two patterns are found together indicates that the Green and Colorado Rivers probably meandered across a broad floodplain before the uplift of the Colorado Plateau, …</a:t>
            </a:r>
            <a:endParaRPr lang="en-US" dirty="0"/>
          </a:p>
        </p:txBody>
      </p:sp>
      <p:sp>
        <p:nvSpPr>
          <p:cNvPr id="4" name="Slide Number Placeholder 3"/>
          <p:cNvSpPr>
            <a:spLocks noGrp="1"/>
          </p:cNvSpPr>
          <p:nvPr>
            <p:ph type="sldNum" sz="quarter" idx="10"/>
          </p:nvPr>
        </p:nvSpPr>
        <p:spPr/>
        <p:txBody>
          <a:bodyPr/>
          <a:lstStyle/>
          <a:p>
            <a:pPr>
              <a:defRPr/>
            </a:pPr>
            <a:fld id="{2B0F6333-2311-44B2-989F-E1E8B9BA272E}"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B87F698-4756-4903-AB1A-264128961DDE}" type="slidenum">
              <a:rPr lang="en-US" smtClean="0"/>
              <a:pPr/>
              <a:t>46</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r>
              <a:rPr lang="en-US" dirty="0" smtClean="0"/>
              <a:t>… but after uplift they aggressively</a:t>
            </a:r>
            <a:r>
              <a:rPr lang="en-US" baseline="0" dirty="0" smtClean="0"/>
              <a:t> </a:t>
            </a:r>
            <a:r>
              <a:rPr lang="en-US" dirty="0" smtClean="0"/>
              <a:t>down-cut</a:t>
            </a:r>
            <a:r>
              <a:rPr lang="en-US" baseline="0" dirty="0" smtClean="0"/>
              <a:t> into their meandering channels. </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p:spPr>
        <p:txBody>
          <a:bodyPr/>
          <a:lstStyle/>
          <a:p>
            <a:r>
              <a:rPr lang="en-US" dirty="0" smtClean="0"/>
              <a:t>One of the more dramatic places to see entrenched</a:t>
            </a:r>
            <a:r>
              <a:rPr lang="en-US" baseline="0" dirty="0" smtClean="0"/>
              <a:t> meanders is at the confluence</a:t>
            </a:r>
            <a:r>
              <a:rPr lang="en-US" dirty="0" smtClean="0"/>
              <a:t> of the Green and Colorado Rivers,</a:t>
            </a:r>
            <a:r>
              <a:rPr lang="en-US" baseline="0" dirty="0" smtClean="0"/>
              <a:t> where it is obvious from whence the two rivers derive their names.</a:t>
            </a:r>
            <a:endParaRPr lang="en-US" dirty="0" smtClean="0"/>
          </a:p>
        </p:txBody>
      </p:sp>
      <p:sp>
        <p:nvSpPr>
          <p:cNvPr id="197636" name="Slide Number Placeholder 3"/>
          <p:cNvSpPr>
            <a:spLocks noGrp="1"/>
          </p:cNvSpPr>
          <p:nvPr>
            <p:ph type="sldNum" sz="quarter" idx="5"/>
          </p:nvPr>
        </p:nvSpPr>
        <p:spPr>
          <a:noFill/>
        </p:spPr>
        <p:txBody>
          <a:bodyPr/>
          <a:lstStyle/>
          <a:p>
            <a:fld id="{4DBEA79A-B12C-4A30-BA5F-37376C75982C}"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r>
              <a:rPr lang="en-US" smtClean="0"/>
              <a:t>Dead Horse Point</a:t>
            </a:r>
          </a:p>
        </p:txBody>
      </p:sp>
      <p:sp>
        <p:nvSpPr>
          <p:cNvPr id="196612" name="Slide Number Placeholder 3"/>
          <p:cNvSpPr>
            <a:spLocks noGrp="1"/>
          </p:cNvSpPr>
          <p:nvPr>
            <p:ph type="sldNum" sz="quarter" idx="5"/>
          </p:nvPr>
        </p:nvSpPr>
        <p:spPr>
          <a:noFill/>
        </p:spPr>
        <p:txBody>
          <a:bodyPr/>
          <a:lstStyle/>
          <a:p>
            <a:fld id="{670C5D60-F114-4154-A25A-F9258A318A01}"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4652BE0A-A761-4E01-83A6-063556CD95BF}" type="slidenum">
              <a:rPr lang="en-US" smtClean="0"/>
              <a:pPr/>
              <a:t>49</a:t>
            </a:fld>
            <a:endParaRPr 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r>
              <a:rPr lang="en-US" smtClean="0"/>
              <a:t>Weathering and erosion of the cross-bedded Cedar Mesa Sandstone produce these formations along Elephant Canyon in the Needles District.</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0EC10A8F-8029-41F6-B5EC-8E91C96864F7}" type="slidenum">
              <a:rPr lang="en-US" smtClean="0"/>
              <a:pPr/>
              <a:t>5</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r>
              <a:rPr lang="en-US" dirty="0" smtClean="0"/>
              <a:t>The far more erodible shale tends to be scoured out from under the sandstone by headward stream erosion.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3F779E3F-85F6-42E4-828A-E9E418AB65A2}" type="slidenum">
              <a:rPr lang="en-US" smtClean="0"/>
              <a:pPr/>
              <a:t>50</a:t>
            </a:fld>
            <a:endParaRPr 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r>
              <a:rPr lang="en-US" smtClean="0"/>
              <a:t>View of part of the Needles in Canyonlands National Park. Shrub pinyon pines and junipers grow on the red sandy soil. Between plants, the soil's surface hosts a fragile microbiotic crust consisting of lichens, mosses, fungi, and algae.</a:t>
            </a:r>
          </a:p>
          <a:p>
            <a:pPr eaLnBrk="1" hangingPunct="1"/>
            <a:endParaRPr lang="en-US" smtClean="0"/>
          </a:p>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E670B6B2-4E40-451E-887B-E57FCF0D8DAF}" type="slidenum">
              <a:rPr lang="en-US" smtClean="0"/>
              <a:pPr/>
              <a:t>52</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r>
              <a:rPr lang="en-US" smtClean="0"/>
              <a:t>Once again the brittle sandstone has been fractured along regularly spaced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D2FD5842-7C13-44A4-B9A3-ED9E81F06928}" type="slidenum">
              <a:rPr lang="en-US" smtClean="0"/>
              <a:pPr/>
              <a:t>53</a:t>
            </a:fld>
            <a:endParaRPr lang="en-US"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r>
              <a:rPr lang="en-US" smtClean="0"/>
              <a:t>Cayonlands NP13 SS Mesa Arch, Island in the Sky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E46E350C-6693-45BE-9B5A-5AB52909A737}" type="slidenum">
              <a:rPr lang="en-US" smtClean="0"/>
              <a:pPr/>
              <a:t>54</a:t>
            </a:fld>
            <a:endParaRPr 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r>
              <a:rPr lang="en-US" smtClean="0"/>
              <a:t>Canyonlands O1B DBH Island in the Sky – Annotated by David B. Hacker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80EBBEA0-2B2A-44FC-8DDD-1BB1D686A45D}" type="slidenum">
              <a:rPr lang="en-US" smtClean="0"/>
              <a:pPr/>
              <a:t>55</a:t>
            </a:fld>
            <a:endParaRPr lang="en-US"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r>
              <a:rPr lang="en-US" smtClean="0"/>
              <a:t>Canyonlands O3B DBH Upheaval Dome – Annotated by David B. Hacker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62C5FA28-B452-4382-A616-AB45E300F568}" type="slidenum">
              <a:rPr lang="en-US" smtClean="0"/>
              <a:pPr/>
              <a:t>56</a:t>
            </a:fld>
            <a:endParaRPr 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r>
              <a:rPr lang="en-US" smtClean="0"/>
              <a:t>Canyonlands O2B DBH Island in the Sky, Green River Overlook – Annotated by David B. Hacker.  (Photo by David B. Hacker)</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p:spPr>
        <p:txBody>
          <a:bodyPr/>
          <a:lstStyle/>
          <a:p>
            <a:r>
              <a:rPr lang="en-US" smtClean="0"/>
              <a:t>First, Laramide </a:t>
            </a:r>
          </a:p>
        </p:txBody>
      </p:sp>
      <p:sp>
        <p:nvSpPr>
          <p:cNvPr id="203780" name="Slide Number Placeholder 3"/>
          <p:cNvSpPr>
            <a:spLocks noGrp="1"/>
          </p:cNvSpPr>
          <p:nvPr>
            <p:ph type="sldNum" sz="quarter" idx="5"/>
          </p:nvPr>
        </p:nvSpPr>
        <p:spPr>
          <a:noFill/>
        </p:spPr>
        <p:txBody>
          <a:bodyPr/>
          <a:lstStyle/>
          <a:p>
            <a:fld id="{4F16BDD0-5452-479E-85EF-844FEF956DD0}" type="slidenum">
              <a:rPr lang="en-US" smtClean="0"/>
              <a:pPr/>
              <a:t>58</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p:spPr>
        <p:txBody>
          <a:bodyPr/>
          <a:lstStyle/>
          <a:p>
            <a:r>
              <a:rPr lang="en-US" smtClean="0"/>
              <a:t>That uplift will conclude by the end of the Permian, the time when Pangaea had been pretty much assembled.</a:t>
            </a:r>
          </a:p>
        </p:txBody>
      </p:sp>
      <p:sp>
        <p:nvSpPr>
          <p:cNvPr id="204804" name="Slide Number Placeholder 3"/>
          <p:cNvSpPr>
            <a:spLocks noGrp="1"/>
          </p:cNvSpPr>
          <p:nvPr>
            <p:ph type="sldNum" sz="quarter" idx="5"/>
          </p:nvPr>
        </p:nvSpPr>
        <p:spPr>
          <a:noFill/>
        </p:spPr>
        <p:txBody>
          <a:bodyPr/>
          <a:lstStyle/>
          <a:p>
            <a:fld id="{66DE7727-CB40-492D-871D-88D72756751C}" type="slidenum">
              <a:rPr lang="en-US" smtClean="0"/>
              <a:pPr/>
              <a:t>59</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77EC12AB-53FB-4E8B-B3DF-F79B2CA14F30}" type="slidenum">
              <a:rPr lang="en-US" smtClean="0"/>
              <a:pPr/>
              <a:t>65</a:t>
            </a:fld>
            <a:endParaRPr lang="en-U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r>
              <a:rPr lang="en-US" smtClean="0"/>
              <a:t>Cayonlands NP11 SS Near Mesa Arch, Island in the Sky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8B3CC374-8178-458C-8A6F-9BD17988ACA7}" type="slidenum">
              <a:rPr lang="en-US" smtClean="0"/>
              <a:pPr/>
              <a:t>66</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r>
              <a:rPr lang="en-US" smtClean="0"/>
              <a:t>The white rim rock of the cliff face is Navajo Sandstone; the ledgey red rock cliffs where the road descends is the Kayenta Formation. Shear cliffs of sandstone are of the Wingate Sandstone. The Wingate and Kayenta formations are of Triassic age, whereas the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r>
              <a:rPr lang="en-US" dirty="0" smtClean="0"/>
              <a:t>As the shale is removed, the fractured sandstone eventually gives way and slides down the steep shale slope. Except at </a:t>
            </a:r>
            <a:r>
              <a:rPr lang="en-US" dirty="0" err="1" smtClean="0"/>
              <a:t>Musselman</a:t>
            </a:r>
            <a:r>
              <a:rPr lang="en-US" dirty="0" smtClean="0"/>
              <a:t> Arch …</a:t>
            </a:r>
          </a:p>
        </p:txBody>
      </p:sp>
      <p:sp>
        <p:nvSpPr>
          <p:cNvPr id="167940" name="Slide Number Placeholder 3"/>
          <p:cNvSpPr>
            <a:spLocks noGrp="1"/>
          </p:cNvSpPr>
          <p:nvPr>
            <p:ph type="sldNum" sz="quarter" idx="5"/>
          </p:nvPr>
        </p:nvSpPr>
        <p:spPr>
          <a:noFill/>
        </p:spPr>
        <p:txBody>
          <a:bodyPr/>
          <a:lstStyle/>
          <a:p>
            <a:fld id="{C4F96963-E0E6-4403-97D2-55984F8657AA}"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7585BC46-790D-447F-807E-EAE14A330E11}" type="slidenum">
              <a:rPr lang="en-US" smtClean="0"/>
              <a:pPr/>
              <a:t>67</a:t>
            </a:fld>
            <a:endParaRPr lang="en-US"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r>
              <a:rPr lang="en-US" smtClean="0"/>
              <a:t>Canyonlands 2 DBH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1D2FE394-1C51-488C-9B43-6894D2319555}" type="slidenum">
              <a:rPr lang="en-US" smtClean="0"/>
              <a:pPr/>
              <a:t>7</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r>
              <a:rPr lang="en-US" dirty="0" smtClean="0"/>
              <a:t>… where one tenacious slab of sandstone remains completely unsupported by shale.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r>
              <a:rPr lang="en-US" dirty="0" smtClean="0"/>
              <a:t>The </a:t>
            </a:r>
            <a:r>
              <a:rPr lang="en-US" dirty="0" smtClean="0"/>
              <a:t>effects </a:t>
            </a:r>
            <a:r>
              <a:rPr lang="en-US" dirty="0" smtClean="0"/>
              <a:t>of salt motion…</a:t>
            </a:r>
          </a:p>
        </p:txBody>
      </p:sp>
      <p:sp>
        <p:nvSpPr>
          <p:cNvPr id="169988" name="Slide Number Placeholder 3"/>
          <p:cNvSpPr>
            <a:spLocks noGrp="1"/>
          </p:cNvSpPr>
          <p:nvPr>
            <p:ph type="sldNum" sz="quarter" idx="5"/>
          </p:nvPr>
        </p:nvSpPr>
        <p:spPr>
          <a:noFill/>
        </p:spPr>
        <p:txBody>
          <a:bodyPr/>
          <a:lstStyle/>
          <a:p>
            <a:fld id="{28724CAA-3E46-46B5-AFD6-ED8448DE33F1}"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r>
              <a:rPr lang="en-US" dirty="0" smtClean="0"/>
              <a:t>….are </a:t>
            </a:r>
            <a:r>
              <a:rPr lang="en-US" dirty="0" smtClean="0"/>
              <a:t>perhaps most apparent</a:t>
            </a:r>
            <a:r>
              <a:rPr lang="en-US" baseline="0" dirty="0" smtClean="0"/>
              <a:t> </a:t>
            </a:r>
            <a:r>
              <a:rPr lang="en-US" dirty="0" smtClean="0"/>
              <a:t>in the Needles District.</a:t>
            </a:r>
          </a:p>
        </p:txBody>
      </p:sp>
      <p:sp>
        <p:nvSpPr>
          <p:cNvPr id="171012" name="Slide Number Placeholder 3"/>
          <p:cNvSpPr>
            <a:spLocks noGrp="1"/>
          </p:cNvSpPr>
          <p:nvPr>
            <p:ph type="sldNum" sz="quarter" idx="5"/>
          </p:nvPr>
        </p:nvSpPr>
        <p:spPr>
          <a:noFill/>
        </p:spPr>
        <p:txBody>
          <a:bodyPr/>
          <a:lstStyle/>
          <a:p>
            <a:fld id="{4311669E-807C-42B0-A356-ADDAE24643BE}"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2131D3-11FA-4EE4-B17E-D64695CDFE4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846E0F-B7B1-47B0-B11C-292C2B8AFAD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5ED88B-84AD-4CBE-BC54-D30BC1DB670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6D0F89-D4B4-4273-A166-F6FA3D1DF91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9025F2-67DD-492E-A0B0-3CE414DF81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788323-87F3-4DBA-B960-B17072E69FF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EA96F0-298F-4A89-83C0-A25876A121D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0E2692-A78F-4986-9FE9-CF5681C65D8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5F28E9-D0E5-4E2B-B405-89F7A42D107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0E17D2-F5BC-4EFA-BA1A-9482DD9BCA3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0B1EA7-EFC5-43A6-BBFB-CECED8EA897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90B18D5F-4460-4D8F-95D0-5B92FA8054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airphotona.com/nextimg.asp?imageid=2139"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anyonlands map"/>
          <p:cNvPicPr>
            <a:picLocks noChangeAspect="1" noChangeArrowheads="1"/>
          </p:cNvPicPr>
          <p:nvPr/>
        </p:nvPicPr>
        <p:blipFill>
          <a:blip r:embed="rId3"/>
          <a:srcRect/>
          <a:stretch>
            <a:fillRect/>
          </a:stretch>
        </p:blipFill>
        <p:spPr bwMode="auto">
          <a:xfrm>
            <a:off x="2095500" y="17463"/>
            <a:ext cx="4921250" cy="6840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z.about.com/d/geology/1/0/S/G/utahmap.jpg"/>
          <p:cNvPicPr>
            <a:picLocks noChangeAspect="1" noChangeArrowheads="1"/>
          </p:cNvPicPr>
          <p:nvPr/>
        </p:nvPicPr>
        <p:blipFill>
          <a:blip r:embed="rId3"/>
          <a:srcRect/>
          <a:stretch>
            <a:fillRect/>
          </a:stretch>
        </p:blipFill>
        <p:spPr bwMode="auto">
          <a:xfrm>
            <a:off x="-6019800" y="-13044488"/>
            <a:ext cx="15163800" cy="19902488"/>
          </a:xfrm>
          <a:prstGeom prst="rect">
            <a:avLst/>
          </a:prstGeom>
          <a:noFill/>
          <a:ln w="9525">
            <a:noFill/>
            <a:miter lim="800000"/>
            <a:headEnd/>
            <a:tailEnd/>
          </a:ln>
        </p:spPr>
      </p:pic>
      <p:sp>
        <p:nvSpPr>
          <p:cNvPr id="59395" name="Freeform 10"/>
          <p:cNvSpPr>
            <a:spLocks noChangeArrowheads="1"/>
          </p:cNvSpPr>
          <p:nvPr/>
        </p:nvSpPr>
        <p:spPr bwMode="auto">
          <a:xfrm>
            <a:off x="4556125" y="-342900"/>
            <a:ext cx="2720975" cy="5934075"/>
          </a:xfrm>
          <a:custGeom>
            <a:avLst/>
            <a:gdLst>
              <a:gd name="T0" fmla="*/ 40079038 w 1011131"/>
              <a:gd name="T1" fmla="*/ 5987208 h 2029277"/>
              <a:gd name="T2" fmla="*/ 34353450 w 1011131"/>
              <a:gd name="T3" fmla="*/ 10976581 h 2029277"/>
              <a:gd name="T4" fmla="*/ 32206382 w 1011131"/>
              <a:gd name="T5" fmla="*/ 18959581 h 2029277"/>
              <a:gd name="T6" fmla="*/ 27912180 w 1011131"/>
              <a:gd name="T7" fmla="*/ 22951074 h 2029277"/>
              <a:gd name="T8" fmla="*/ 25049387 w 1011131"/>
              <a:gd name="T9" fmla="*/ 33927728 h 2029277"/>
              <a:gd name="T10" fmla="*/ 20039508 w 1011131"/>
              <a:gd name="T11" fmla="*/ 41910714 h 2029277"/>
              <a:gd name="T12" fmla="*/ 18608090 w 1011131"/>
              <a:gd name="T13" fmla="*/ 47897900 h 2029277"/>
              <a:gd name="T14" fmla="*/ 13598228 w 1011131"/>
              <a:gd name="T15" fmla="*/ 51889393 h 2029277"/>
              <a:gd name="T16" fmla="*/ 7872653 w 1011131"/>
              <a:gd name="T17" fmla="*/ 55880850 h 2029277"/>
              <a:gd name="T18" fmla="*/ 7156939 w 1011131"/>
              <a:gd name="T19" fmla="*/ 61868130 h 2029277"/>
              <a:gd name="T20" fmla="*/ 6441289 w 1011131"/>
              <a:gd name="T21" fmla="*/ 65859635 h 2029277"/>
              <a:gd name="T22" fmla="*/ 8588379 w 1011131"/>
              <a:gd name="T23" fmla="*/ 72844709 h 2029277"/>
              <a:gd name="T24" fmla="*/ 10735447 w 1011131"/>
              <a:gd name="T25" fmla="*/ 78832035 h 2029277"/>
              <a:gd name="T26" fmla="*/ 12882524 w 1011131"/>
              <a:gd name="T27" fmla="*/ 86814950 h 2029277"/>
              <a:gd name="T28" fmla="*/ 9304088 w 1011131"/>
              <a:gd name="T29" fmla="*/ 101783010 h 2029277"/>
              <a:gd name="T30" fmla="*/ 6441289 w 1011131"/>
              <a:gd name="T31" fmla="*/ 107770430 h 2029277"/>
              <a:gd name="T32" fmla="*/ 3578451 w 1011131"/>
              <a:gd name="T33" fmla="*/ 113757476 h 2029277"/>
              <a:gd name="T34" fmla="*/ 1431360 w 1011131"/>
              <a:gd name="T35" fmla="*/ 120742691 h 2029277"/>
              <a:gd name="T36" fmla="*/ 0 w 1011131"/>
              <a:gd name="T37" fmla="*/ 129723587 h 2029277"/>
              <a:gd name="T38" fmla="*/ 2147069 w 1011131"/>
              <a:gd name="T39" fmla="*/ 142695941 h 2029277"/>
              <a:gd name="T40" fmla="*/ 2147069 w 1011131"/>
              <a:gd name="T41" fmla="*/ 147889187 h 2029277"/>
              <a:gd name="T42" fmla="*/ 38913546 w 1011131"/>
              <a:gd name="T43" fmla="*/ 146925642 h 2029277"/>
              <a:gd name="T44" fmla="*/ 43657514 w 1011131"/>
              <a:gd name="T45" fmla="*/ 135710727 h 2029277"/>
              <a:gd name="T46" fmla="*/ 47236044 w 1011131"/>
              <a:gd name="T47" fmla="*/ 122738373 h 2029277"/>
              <a:gd name="T48" fmla="*/ 49383134 w 1011131"/>
              <a:gd name="T49" fmla="*/ 104776767 h 2029277"/>
              <a:gd name="T50" fmla="*/ 49383134 w 1011131"/>
              <a:gd name="T51" fmla="*/ 92802324 h 2029277"/>
              <a:gd name="T52" fmla="*/ 48667409 w 1011131"/>
              <a:gd name="T53" fmla="*/ 83821381 h 2029277"/>
              <a:gd name="T54" fmla="*/ 46520319 w 1011131"/>
              <a:gd name="T55" fmla="*/ 74840484 h 2029277"/>
              <a:gd name="T56" fmla="*/ 47236044 w 1011131"/>
              <a:gd name="T57" fmla="*/ 62866018 h 2029277"/>
              <a:gd name="T58" fmla="*/ 49383134 w 1011131"/>
              <a:gd name="T59" fmla="*/ 50891599 h 2029277"/>
              <a:gd name="T60" fmla="*/ 50814542 w 1011131"/>
              <a:gd name="T61" fmla="*/ 43906419 h 2029277"/>
              <a:gd name="T62" fmla="*/ 52961588 w 1011131"/>
              <a:gd name="T63" fmla="*/ 31931929 h 2029277"/>
              <a:gd name="T64" fmla="*/ 51530181 w 1011131"/>
              <a:gd name="T65" fmla="*/ 23948950 h 2029277"/>
              <a:gd name="T66" fmla="*/ 51530181 w 1011131"/>
              <a:gd name="T67" fmla="*/ 12972372 h 2029277"/>
              <a:gd name="T68" fmla="*/ 50098816 w 1011131"/>
              <a:gd name="T69" fmla="*/ 3991497 h 2029277"/>
              <a:gd name="T70" fmla="*/ 47236044 w 1011131"/>
              <a:gd name="T71" fmla="*/ 0 h 2029277"/>
              <a:gd name="T72" fmla="*/ 44373239 w 1011131"/>
              <a:gd name="T73" fmla="*/ 2993606 h 2029277"/>
              <a:gd name="T74" fmla="*/ 40079038 w 1011131"/>
              <a:gd name="T75" fmla="*/ 5987208 h 20292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11131"/>
              <a:gd name="T115" fmla="*/ 0 h 2029277"/>
              <a:gd name="T116" fmla="*/ 1011131 w 1011131"/>
              <a:gd name="T117" fmla="*/ 2029277 h 20292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11131" h="2029277">
                <a:moveTo>
                  <a:pt x="764274" y="81886"/>
                </a:moveTo>
                <a:lnTo>
                  <a:pt x="655092" y="150125"/>
                </a:lnTo>
                <a:lnTo>
                  <a:pt x="614149" y="259307"/>
                </a:lnTo>
                <a:lnTo>
                  <a:pt x="532262" y="313898"/>
                </a:lnTo>
                <a:lnTo>
                  <a:pt x="477671" y="464024"/>
                </a:lnTo>
                <a:lnTo>
                  <a:pt x="382137" y="573206"/>
                </a:lnTo>
                <a:cubicBezTo>
                  <a:pt x="353151" y="645668"/>
                  <a:pt x="354841" y="616946"/>
                  <a:pt x="354841" y="655092"/>
                </a:cubicBezTo>
                <a:lnTo>
                  <a:pt x="259307" y="709683"/>
                </a:lnTo>
                <a:lnTo>
                  <a:pt x="150125" y="764274"/>
                </a:lnTo>
                <a:cubicBezTo>
                  <a:pt x="134270" y="827692"/>
                  <a:pt x="136477" y="800108"/>
                  <a:pt x="136477" y="846161"/>
                </a:cubicBezTo>
                <a:lnTo>
                  <a:pt x="122830" y="900752"/>
                </a:lnTo>
                <a:cubicBezTo>
                  <a:pt x="165807" y="986708"/>
                  <a:pt x="163773" y="952122"/>
                  <a:pt x="163773" y="996286"/>
                </a:cubicBezTo>
                <a:cubicBezTo>
                  <a:pt x="207057" y="1068426"/>
                  <a:pt x="204716" y="1037999"/>
                  <a:pt x="204716" y="1078173"/>
                </a:cubicBezTo>
                <a:cubicBezTo>
                  <a:pt x="247451" y="1177888"/>
                  <a:pt x="245659" y="1139061"/>
                  <a:pt x="245659" y="1187355"/>
                </a:cubicBezTo>
                <a:cubicBezTo>
                  <a:pt x="175891" y="1382708"/>
                  <a:pt x="177421" y="1310794"/>
                  <a:pt x="177421" y="1392071"/>
                </a:cubicBezTo>
                <a:cubicBezTo>
                  <a:pt x="119988" y="1463862"/>
                  <a:pt x="122830" y="1431181"/>
                  <a:pt x="122830" y="1473958"/>
                </a:cubicBezTo>
                <a:cubicBezTo>
                  <a:pt x="65396" y="1545749"/>
                  <a:pt x="68238" y="1513067"/>
                  <a:pt x="68238" y="1555844"/>
                </a:cubicBezTo>
                <a:lnTo>
                  <a:pt x="27295" y="1651379"/>
                </a:lnTo>
                <a:lnTo>
                  <a:pt x="0" y="1774209"/>
                </a:lnTo>
                <a:lnTo>
                  <a:pt x="40943" y="1951630"/>
                </a:lnTo>
                <a:cubicBezTo>
                  <a:pt x="40943" y="1965895"/>
                  <a:pt x="10267" y="2012738"/>
                  <a:pt x="40943" y="2022658"/>
                </a:cubicBezTo>
                <a:cubicBezTo>
                  <a:pt x="157204" y="2014384"/>
                  <a:pt x="468539" y="2029277"/>
                  <a:pt x="742049" y="2009479"/>
                </a:cubicBezTo>
                <a:lnTo>
                  <a:pt x="832513" y="1856095"/>
                </a:lnTo>
                <a:lnTo>
                  <a:pt x="900752" y="1678674"/>
                </a:lnTo>
                <a:cubicBezTo>
                  <a:pt x="928799" y="1440273"/>
                  <a:pt x="872982" y="1501723"/>
                  <a:pt x="941695" y="1433015"/>
                </a:cubicBezTo>
                <a:lnTo>
                  <a:pt x="941695" y="1269242"/>
                </a:lnTo>
                <a:cubicBezTo>
                  <a:pt x="927483" y="1155545"/>
                  <a:pt x="928047" y="1196737"/>
                  <a:pt x="928047" y="1146412"/>
                </a:cubicBezTo>
                <a:cubicBezTo>
                  <a:pt x="883520" y="1042514"/>
                  <a:pt x="887104" y="1085523"/>
                  <a:pt x="887104" y="1023582"/>
                </a:cubicBezTo>
                <a:cubicBezTo>
                  <a:pt x="901164" y="868926"/>
                  <a:pt x="900752" y="923704"/>
                  <a:pt x="900752" y="859809"/>
                </a:cubicBezTo>
                <a:cubicBezTo>
                  <a:pt x="930042" y="713356"/>
                  <a:pt x="907299" y="764826"/>
                  <a:pt x="941695" y="696036"/>
                </a:cubicBezTo>
                <a:lnTo>
                  <a:pt x="968991" y="600501"/>
                </a:lnTo>
                <a:cubicBezTo>
                  <a:pt x="1011131" y="445987"/>
                  <a:pt x="1009934" y="502245"/>
                  <a:pt x="1009934" y="436728"/>
                </a:cubicBezTo>
                <a:lnTo>
                  <a:pt x="982638" y="327546"/>
                </a:lnTo>
                <a:lnTo>
                  <a:pt x="982638" y="177421"/>
                </a:lnTo>
                <a:lnTo>
                  <a:pt x="955343" y="54591"/>
                </a:lnTo>
                <a:lnTo>
                  <a:pt x="900752" y="0"/>
                </a:lnTo>
                <a:lnTo>
                  <a:pt x="846161" y="40943"/>
                </a:lnTo>
                <a:lnTo>
                  <a:pt x="764274" y="81886"/>
                </a:lnTo>
                <a:close/>
              </a:path>
            </a:pathLst>
          </a:custGeom>
          <a:solidFill>
            <a:srgbClr val="FF0000">
              <a:alpha val="50195"/>
            </a:srgbClr>
          </a:solidFill>
          <a:ln w="25400" algn="ctr">
            <a:solidFill>
              <a:schemeClr val="tx1"/>
            </a:solidFill>
            <a:round/>
            <a:headEnd/>
            <a:tailEnd/>
          </a:ln>
        </p:spPr>
        <p:txBody>
          <a:bodyPr/>
          <a:lstStyle/>
          <a:p>
            <a:endParaRPr lang="en-US"/>
          </a:p>
        </p:txBody>
      </p:sp>
      <p:sp>
        <p:nvSpPr>
          <p:cNvPr id="59396" name="Freeform 12"/>
          <p:cNvSpPr>
            <a:spLocks noChangeArrowheads="1"/>
          </p:cNvSpPr>
          <p:nvPr/>
        </p:nvSpPr>
        <p:spPr bwMode="auto">
          <a:xfrm>
            <a:off x="5105400" y="3429000"/>
            <a:ext cx="1847850" cy="2171700"/>
          </a:xfrm>
          <a:custGeom>
            <a:avLst/>
            <a:gdLst>
              <a:gd name="T0" fmla="*/ 2147483647 w 464024"/>
              <a:gd name="T1" fmla="*/ 0 h 1774209"/>
              <a:gd name="T2" fmla="*/ 2147483647 w 464024"/>
              <a:gd name="T3" fmla="*/ 1433820 h 1774209"/>
              <a:gd name="T4" fmla="*/ 0 w 464024"/>
              <a:gd name="T5" fmla="*/ 3513977 h 1774209"/>
              <a:gd name="T6" fmla="*/ 0 60000 65536"/>
              <a:gd name="T7" fmla="*/ 0 60000 65536"/>
              <a:gd name="T8" fmla="*/ 0 60000 65536"/>
              <a:gd name="T9" fmla="*/ 0 w 464024"/>
              <a:gd name="T10" fmla="*/ 0 h 1774209"/>
              <a:gd name="T11" fmla="*/ 464024 w 464024"/>
              <a:gd name="T12" fmla="*/ 1774209 h 1774209"/>
            </a:gdLst>
            <a:ahLst/>
            <a:cxnLst>
              <a:cxn ang="T6">
                <a:pos x="T0" y="T1"/>
              </a:cxn>
              <a:cxn ang="T7">
                <a:pos x="T2" y="T3"/>
              </a:cxn>
              <a:cxn ang="T8">
                <a:pos x="T4" y="T5"/>
              </a:cxn>
            </a:cxnLst>
            <a:rect l="T9" t="T10" r="T11" b="T12"/>
            <a:pathLst>
              <a:path w="464024" h="1774209">
                <a:moveTo>
                  <a:pt x="464024" y="0"/>
                </a:moveTo>
                <a:cubicBezTo>
                  <a:pt x="368883" y="246028"/>
                  <a:pt x="296289" y="444903"/>
                  <a:pt x="217251" y="723936"/>
                </a:cubicBezTo>
                <a:cubicBezTo>
                  <a:pt x="109860" y="1129837"/>
                  <a:pt x="37608" y="1536748"/>
                  <a:pt x="0" y="1774209"/>
                </a:cubicBezTo>
              </a:path>
            </a:pathLst>
          </a:custGeom>
          <a:noFill/>
          <a:ln w="38100" algn="ctr">
            <a:solidFill>
              <a:schemeClr val="tx1"/>
            </a:solidFill>
            <a:round/>
            <a:headEnd/>
            <a:tailEnd/>
          </a:ln>
        </p:spPr>
        <p:txBody>
          <a:bodyPr/>
          <a:lstStyle/>
          <a:p>
            <a:endParaRPr lang="en-US"/>
          </a:p>
        </p:txBody>
      </p:sp>
      <p:cxnSp>
        <p:nvCxnSpPr>
          <p:cNvPr id="59397" name="Straight Arrow Connector 13"/>
          <p:cNvCxnSpPr>
            <a:cxnSpLocks noChangeShapeType="1"/>
          </p:cNvCxnSpPr>
          <p:nvPr/>
        </p:nvCxnSpPr>
        <p:spPr bwMode="auto">
          <a:xfrm>
            <a:off x="5838825" y="3935413"/>
            <a:ext cx="539750" cy="454025"/>
          </a:xfrm>
          <a:prstGeom prst="straightConnector1">
            <a:avLst/>
          </a:prstGeom>
          <a:noFill/>
          <a:ln w="38100" algn="ctr">
            <a:solidFill>
              <a:schemeClr val="tx1"/>
            </a:solidFill>
            <a:round/>
            <a:headEnd type="triangle" w="med" len="med"/>
            <a:tailEnd type="triangle" w="med" len="med"/>
          </a:ln>
        </p:spPr>
      </p:cxnSp>
      <p:sp>
        <p:nvSpPr>
          <p:cNvPr id="16" name="TextBox 15"/>
          <p:cNvSpPr txBox="1"/>
          <p:nvPr/>
        </p:nvSpPr>
        <p:spPr>
          <a:xfrm>
            <a:off x="2578100" y="2890838"/>
            <a:ext cx="2606675" cy="1076325"/>
          </a:xfrm>
          <a:prstGeom prst="rect">
            <a:avLst/>
          </a:prstGeom>
          <a:noFill/>
        </p:spPr>
        <p:txBody>
          <a:bodyPr>
            <a:spAutoFit/>
          </a:bodyPr>
          <a:lstStyle/>
          <a:p>
            <a:pPr>
              <a:defRPr/>
            </a:pPr>
            <a:r>
              <a:rPr lang="en-US" dirty="0">
                <a:solidFill>
                  <a:srgbClr val="FF0000"/>
                </a:solidFill>
                <a:effectLst>
                  <a:outerShdw blurRad="38100" dist="38100" dir="2700000" algn="tl">
                    <a:srgbClr val="000000">
                      <a:alpha val="43137"/>
                    </a:srgbClr>
                  </a:outerShdw>
                </a:effectLst>
              </a:rPr>
              <a:t>Monument Uplift</a:t>
            </a:r>
          </a:p>
        </p:txBody>
      </p:sp>
      <p:sp>
        <p:nvSpPr>
          <p:cNvPr id="18" name="AutoShape 3"/>
          <p:cNvSpPr>
            <a:spLocks noChangeArrowheads="1"/>
          </p:cNvSpPr>
          <p:nvPr/>
        </p:nvSpPr>
        <p:spPr bwMode="auto">
          <a:xfrm>
            <a:off x="6197600" y="1628775"/>
            <a:ext cx="355600" cy="342900"/>
          </a:xfrm>
          <a:prstGeom prst="star5">
            <a:avLst/>
          </a:prstGeom>
          <a:solidFill>
            <a:schemeClr val="bg1"/>
          </a:solidFill>
          <a:ln w="1905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US" dirty="0"/>
          </a:p>
        </p:txBody>
      </p:sp>
      <p:sp>
        <p:nvSpPr>
          <p:cNvPr id="19" name="Text Box 4"/>
          <p:cNvSpPr txBox="1">
            <a:spLocks noChangeArrowheads="1"/>
          </p:cNvSpPr>
          <p:nvPr/>
        </p:nvSpPr>
        <p:spPr bwMode="auto">
          <a:xfrm>
            <a:off x="4556125" y="993775"/>
            <a:ext cx="3568700" cy="584200"/>
          </a:xfrm>
          <a:prstGeom prst="rect">
            <a:avLst/>
          </a:prstGeom>
          <a:noFill/>
          <a:ln w="9525">
            <a:noFill/>
            <a:miter lim="800000"/>
            <a:headEnd/>
            <a:tailEnd/>
          </a:ln>
          <a:effectLst/>
        </p:spPr>
        <p:txBody>
          <a:bodyPr>
            <a:spAutoFit/>
          </a:bodyPr>
          <a:lstStyle/>
          <a:p>
            <a:pPr algn="l">
              <a:spcBef>
                <a:spcPct val="50000"/>
              </a:spcBef>
              <a:defRPr/>
            </a:pPr>
            <a:r>
              <a:rPr lang="en-US" dirty="0">
                <a:effectLst>
                  <a:outerShdw blurRad="38100" dist="38100" dir="2700000" algn="tl">
                    <a:srgbClr val="000000">
                      <a:alpha val="43137"/>
                    </a:srgbClr>
                  </a:outerShdw>
                </a:effectLst>
              </a:rPr>
              <a:t>Needles District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anyonlands_strat"/>
          <p:cNvPicPr>
            <a:picLocks noChangeAspect="1" noChangeArrowheads="1"/>
          </p:cNvPicPr>
          <p:nvPr/>
        </p:nvPicPr>
        <p:blipFill>
          <a:blip r:embed="rId3"/>
          <a:srcRect/>
          <a:stretch>
            <a:fillRect/>
          </a:stretch>
        </p:blipFill>
        <p:spPr bwMode="auto">
          <a:xfrm>
            <a:off x="4572000" y="0"/>
            <a:ext cx="4572000" cy="6858000"/>
          </a:xfrm>
          <a:prstGeom prst="rect">
            <a:avLst/>
          </a:prstGeom>
          <a:noFill/>
          <a:ln w="9525">
            <a:noFill/>
            <a:miter lim="800000"/>
            <a:headEnd/>
            <a:tailEnd/>
          </a:ln>
        </p:spPr>
      </p:pic>
      <p:sp>
        <p:nvSpPr>
          <p:cNvPr id="60419" name="Left Brace 2"/>
          <p:cNvSpPr>
            <a:spLocks/>
          </p:cNvSpPr>
          <p:nvPr/>
        </p:nvSpPr>
        <p:spPr bwMode="auto">
          <a:xfrm>
            <a:off x="3970338" y="4333875"/>
            <a:ext cx="585787" cy="930275"/>
          </a:xfrm>
          <a:prstGeom prst="leftBrace">
            <a:avLst>
              <a:gd name="adj1" fmla="val 50488"/>
              <a:gd name="adj2" fmla="val 49648"/>
            </a:avLst>
          </a:prstGeom>
          <a:noFill/>
          <a:ln w="50800" algn="ctr">
            <a:solidFill>
              <a:schemeClr val="bg1"/>
            </a:solidFill>
            <a:round/>
            <a:headEnd/>
            <a:tailEnd/>
          </a:ln>
        </p:spPr>
        <p:txBody>
          <a:bodyPr/>
          <a:lstStyle/>
          <a:p>
            <a:endParaRPr lang="en-US"/>
          </a:p>
        </p:txBody>
      </p:sp>
      <p:sp>
        <p:nvSpPr>
          <p:cNvPr id="60420" name="TextBox 3"/>
          <p:cNvSpPr txBox="1">
            <a:spLocks noChangeArrowheads="1"/>
          </p:cNvSpPr>
          <p:nvPr/>
        </p:nvSpPr>
        <p:spPr bwMode="auto">
          <a:xfrm>
            <a:off x="0" y="4519613"/>
            <a:ext cx="3924300" cy="1077912"/>
          </a:xfrm>
          <a:prstGeom prst="rect">
            <a:avLst/>
          </a:prstGeom>
          <a:noFill/>
          <a:ln w="9525">
            <a:noFill/>
            <a:miter lim="800000"/>
            <a:headEnd/>
            <a:tailEnd/>
          </a:ln>
        </p:spPr>
        <p:txBody>
          <a:bodyPr>
            <a:spAutoFit/>
          </a:bodyPr>
          <a:lstStyle/>
          <a:p>
            <a:r>
              <a:rPr lang="en-US"/>
              <a:t>Units exposed in Needles District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anland4"/>
          <p:cNvPicPr>
            <a:picLocks noChangeAspect="1" noChangeArrowheads="1"/>
          </p:cNvPicPr>
          <p:nvPr/>
        </p:nvPicPr>
        <p:blipFill>
          <a:blip r:embed="rId3"/>
          <a:srcRect/>
          <a:stretch>
            <a:fillRect/>
          </a:stretch>
        </p:blipFill>
        <p:spPr bwMode="auto">
          <a:xfrm>
            <a:off x="-15875" y="479425"/>
            <a:ext cx="9144000" cy="6378575"/>
          </a:xfrm>
          <a:prstGeom prst="rect">
            <a:avLst/>
          </a:prstGeom>
          <a:noFill/>
          <a:ln w="9525">
            <a:noFill/>
            <a:miter lim="800000"/>
            <a:headEnd/>
            <a:tailEnd/>
          </a:ln>
        </p:spPr>
      </p:pic>
      <p:sp>
        <p:nvSpPr>
          <p:cNvPr id="61443" name="Text Box 3"/>
          <p:cNvSpPr txBox="1">
            <a:spLocks noChangeArrowheads="1"/>
          </p:cNvSpPr>
          <p:nvPr/>
        </p:nvSpPr>
        <p:spPr bwMode="auto">
          <a:xfrm>
            <a:off x="-15875" y="0"/>
            <a:ext cx="9144000" cy="519113"/>
          </a:xfrm>
          <a:prstGeom prst="rect">
            <a:avLst/>
          </a:prstGeom>
          <a:noFill/>
          <a:ln w="9525">
            <a:noFill/>
            <a:miter lim="800000"/>
            <a:headEnd/>
            <a:tailEnd/>
          </a:ln>
        </p:spPr>
        <p:txBody>
          <a:bodyPr>
            <a:spAutoFit/>
          </a:bodyPr>
          <a:lstStyle/>
          <a:p>
            <a:pPr>
              <a:spcBef>
                <a:spcPct val="50000"/>
              </a:spcBef>
            </a:pPr>
            <a:r>
              <a:rPr lang="en-US" sz="2800"/>
              <a:t>Typical Needles District Strata</a:t>
            </a:r>
          </a:p>
        </p:txBody>
      </p:sp>
      <p:sp>
        <p:nvSpPr>
          <p:cNvPr id="5" name="TextBox 4"/>
          <p:cNvSpPr txBox="1"/>
          <p:nvPr/>
        </p:nvSpPr>
        <p:spPr>
          <a:xfrm>
            <a:off x="0" y="3619500"/>
            <a:ext cx="5276850" cy="461665"/>
          </a:xfrm>
          <a:prstGeom prst="rect">
            <a:avLst/>
          </a:prstGeom>
          <a:noFill/>
        </p:spPr>
        <p:txBody>
          <a:bodyPr>
            <a:spAutoFit/>
          </a:bodyPr>
          <a:lstStyle/>
          <a:p>
            <a:pPr>
              <a:defRPr/>
            </a:pPr>
            <a:r>
              <a:rPr lang="en-US" sz="2400" dirty="0">
                <a:solidFill>
                  <a:srgbClr val="FF0000"/>
                </a:solidFill>
                <a:effectLst>
                  <a:outerShdw blurRad="38100" dist="38100" dir="2700000" algn="tl">
                    <a:srgbClr val="000000">
                      <a:alpha val="43137"/>
                    </a:srgbClr>
                  </a:outerShdw>
                </a:effectLst>
              </a:rPr>
              <a:t>Cedar Mesa Sandstone</a:t>
            </a:r>
          </a:p>
        </p:txBody>
      </p:sp>
      <p:sp>
        <p:nvSpPr>
          <p:cNvPr id="6" name="TextBox 5"/>
          <p:cNvSpPr txBox="1"/>
          <p:nvPr/>
        </p:nvSpPr>
        <p:spPr>
          <a:xfrm>
            <a:off x="1879600" y="2889250"/>
            <a:ext cx="5276850" cy="461665"/>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Organ Rock Formation</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anland4"/>
          <p:cNvPicPr>
            <a:picLocks noChangeAspect="1" noChangeArrowheads="1"/>
          </p:cNvPicPr>
          <p:nvPr/>
        </p:nvPicPr>
        <p:blipFill>
          <a:blip r:embed="rId3"/>
          <a:srcRect/>
          <a:stretch>
            <a:fillRect/>
          </a:stretch>
        </p:blipFill>
        <p:spPr bwMode="auto">
          <a:xfrm>
            <a:off x="-15875" y="479425"/>
            <a:ext cx="9144000" cy="6378575"/>
          </a:xfrm>
          <a:prstGeom prst="rect">
            <a:avLst/>
          </a:prstGeom>
          <a:noFill/>
          <a:ln w="9525">
            <a:noFill/>
            <a:miter lim="800000"/>
            <a:headEnd/>
            <a:tailEnd/>
          </a:ln>
        </p:spPr>
      </p:pic>
      <p:sp>
        <p:nvSpPr>
          <p:cNvPr id="62467" name="Text Box 3"/>
          <p:cNvSpPr txBox="1">
            <a:spLocks noChangeArrowheads="1"/>
          </p:cNvSpPr>
          <p:nvPr/>
        </p:nvSpPr>
        <p:spPr bwMode="auto">
          <a:xfrm>
            <a:off x="-15875" y="0"/>
            <a:ext cx="9144000" cy="519113"/>
          </a:xfrm>
          <a:prstGeom prst="rect">
            <a:avLst/>
          </a:prstGeom>
          <a:noFill/>
          <a:ln w="9525">
            <a:noFill/>
            <a:miter lim="800000"/>
            <a:headEnd/>
            <a:tailEnd/>
          </a:ln>
        </p:spPr>
        <p:txBody>
          <a:bodyPr>
            <a:spAutoFit/>
          </a:bodyPr>
          <a:lstStyle/>
          <a:p>
            <a:pPr>
              <a:spcBef>
                <a:spcPct val="50000"/>
              </a:spcBef>
            </a:pPr>
            <a:r>
              <a:rPr lang="en-US" sz="2800"/>
              <a:t>RED, WHITE and BLUEtiful!</a:t>
            </a:r>
          </a:p>
        </p:txBody>
      </p:sp>
      <p:pic>
        <p:nvPicPr>
          <p:cNvPr id="62468" name="Picture 2" descr="http://www.azsos.gov/Images/State_Symbols/american_flag.gif"/>
          <p:cNvPicPr>
            <a:picLocks noChangeAspect="1" noChangeArrowheads="1"/>
          </p:cNvPicPr>
          <p:nvPr/>
        </p:nvPicPr>
        <p:blipFill>
          <a:blip r:embed="rId4"/>
          <a:srcRect b="3926"/>
          <a:stretch>
            <a:fillRect/>
          </a:stretch>
        </p:blipFill>
        <p:spPr bwMode="auto">
          <a:xfrm>
            <a:off x="0" y="461963"/>
            <a:ext cx="2257425"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rlao.files.wordpress.com/2007/02/needles1.jpg"/>
          <p:cNvPicPr>
            <a:picLocks noChangeAspect="1" noChangeArrowheads="1"/>
          </p:cNvPicPr>
          <p:nvPr/>
        </p:nvPicPr>
        <p:blipFill>
          <a:blip r:embed="rId3"/>
          <a:srcRect/>
          <a:stretch>
            <a:fillRect/>
          </a:stretch>
        </p:blipFill>
        <p:spPr bwMode="auto">
          <a:xfrm>
            <a:off x="-23813" y="1727200"/>
            <a:ext cx="9159876" cy="3403600"/>
          </a:xfrm>
          <a:prstGeom prst="rect">
            <a:avLst/>
          </a:prstGeom>
          <a:noFill/>
          <a:ln w="9525">
            <a:noFill/>
            <a:miter lim="800000"/>
            <a:headEnd/>
            <a:tailEnd/>
          </a:ln>
        </p:spPr>
      </p:pic>
      <p:sp>
        <p:nvSpPr>
          <p:cNvPr id="63491" name="Text Box 3"/>
          <p:cNvSpPr txBox="1">
            <a:spLocks noChangeArrowheads="1"/>
          </p:cNvSpPr>
          <p:nvPr/>
        </p:nvSpPr>
        <p:spPr bwMode="auto">
          <a:xfrm>
            <a:off x="-15875" y="889000"/>
            <a:ext cx="9144000" cy="579438"/>
          </a:xfrm>
          <a:prstGeom prst="rect">
            <a:avLst/>
          </a:prstGeom>
          <a:noFill/>
          <a:ln w="9525">
            <a:noFill/>
            <a:miter lim="800000"/>
            <a:headEnd/>
            <a:tailEnd/>
          </a:ln>
        </p:spPr>
        <p:txBody>
          <a:bodyPr>
            <a:spAutoFit/>
          </a:bodyPr>
          <a:lstStyle/>
          <a:p>
            <a:pPr>
              <a:spcBef>
                <a:spcPct val="50000"/>
              </a:spcBef>
            </a:pPr>
            <a:r>
              <a:rPr lang="en-US"/>
              <a:t>Needles District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Documents and Settings\Gary Jacobson\Desktop\needles joints.jpg"/>
          <p:cNvPicPr>
            <a:picLocks noChangeAspect="1" noChangeArrowheads="1"/>
          </p:cNvPicPr>
          <p:nvPr/>
        </p:nvPicPr>
        <p:blipFill>
          <a:blip r:embed="rId3"/>
          <a:srcRect/>
          <a:stretch>
            <a:fillRect/>
          </a:stretch>
        </p:blipFill>
        <p:spPr bwMode="auto">
          <a:xfrm>
            <a:off x="-112713" y="0"/>
            <a:ext cx="9337676" cy="6858000"/>
          </a:xfrm>
          <a:prstGeom prst="rect">
            <a:avLst/>
          </a:prstGeom>
          <a:noFill/>
          <a:ln w="9525">
            <a:noFill/>
            <a:miter lim="800000"/>
            <a:headEnd/>
            <a:tailEnd/>
          </a:ln>
        </p:spPr>
      </p:pic>
      <p:sp>
        <p:nvSpPr>
          <p:cNvPr id="3" name="TextBox 2"/>
          <p:cNvSpPr txBox="1"/>
          <p:nvPr/>
        </p:nvSpPr>
        <p:spPr>
          <a:xfrm rot="18105668">
            <a:off x="1768475" y="4152900"/>
            <a:ext cx="3686175" cy="460375"/>
          </a:xfrm>
          <a:prstGeom prst="rect">
            <a:avLst/>
          </a:prstGeom>
          <a:noFill/>
        </p:spPr>
        <p:txBody>
          <a:bodyPr>
            <a:spAutoFit/>
          </a:bodyPr>
          <a:lstStyle/>
          <a:p>
            <a:pPr>
              <a:defRPr/>
            </a:pPr>
            <a:r>
              <a:rPr lang="en-US" sz="2400" spc="600" dirty="0">
                <a:effectLst>
                  <a:outerShdw blurRad="38100" dist="38100" dir="2700000" algn="tl">
                    <a:srgbClr val="000000">
                      <a:alpha val="43137"/>
                    </a:srgbClr>
                  </a:outerShdw>
                </a:effectLst>
              </a:rPr>
              <a:t>salt graben</a:t>
            </a:r>
          </a:p>
        </p:txBody>
      </p:sp>
      <p:sp>
        <p:nvSpPr>
          <p:cNvPr id="4" name="TextBox 3"/>
          <p:cNvSpPr txBox="1"/>
          <p:nvPr/>
        </p:nvSpPr>
        <p:spPr>
          <a:xfrm rot="19760945">
            <a:off x="-511175" y="2143125"/>
            <a:ext cx="3686175" cy="461963"/>
          </a:xfrm>
          <a:prstGeom prst="rect">
            <a:avLst/>
          </a:prstGeom>
          <a:noFill/>
        </p:spPr>
        <p:txBody>
          <a:bodyPr>
            <a:spAutoFit/>
          </a:bodyPr>
          <a:lstStyle/>
          <a:p>
            <a:pPr>
              <a:defRPr/>
            </a:pPr>
            <a:r>
              <a:rPr lang="en-US" sz="2400" spc="600" dirty="0">
                <a:effectLst>
                  <a:outerShdw blurRad="38100" dist="38100" dir="2700000" algn="tl">
                    <a:srgbClr val="000000">
                      <a:alpha val="43137"/>
                    </a:srgbClr>
                  </a:outerShdw>
                </a:effectLst>
              </a:rPr>
              <a:t>salt graben</a:t>
            </a:r>
          </a:p>
        </p:txBody>
      </p:sp>
      <p:sp>
        <p:nvSpPr>
          <p:cNvPr id="6" name="TextBox 5"/>
          <p:cNvSpPr txBox="1"/>
          <p:nvPr/>
        </p:nvSpPr>
        <p:spPr>
          <a:xfrm>
            <a:off x="5267325" y="1952625"/>
            <a:ext cx="3086100" cy="523875"/>
          </a:xfrm>
          <a:prstGeom prst="rect">
            <a:avLst/>
          </a:prstGeom>
          <a:noFill/>
        </p:spPr>
        <p:txBody>
          <a:bodyPr>
            <a:spAutoFit/>
          </a:bodyPr>
          <a:lstStyle/>
          <a:p>
            <a:pPr>
              <a:defRPr/>
            </a:pPr>
            <a:r>
              <a:rPr lang="en-US" sz="2800" dirty="0">
                <a:effectLst>
                  <a:outerShdw blurRad="38100" dist="38100" dir="2700000" algn="tl">
                    <a:srgbClr val="000000">
                      <a:alpha val="43137"/>
                    </a:srgbClr>
                  </a:outerShdw>
                </a:effectLst>
              </a:rPr>
              <a:t>Dominant joints</a:t>
            </a:r>
          </a:p>
        </p:txBody>
      </p:sp>
      <p:sp>
        <p:nvSpPr>
          <p:cNvPr id="7" name="Line 5"/>
          <p:cNvSpPr>
            <a:spLocks noChangeShapeType="1"/>
          </p:cNvSpPr>
          <p:nvPr/>
        </p:nvSpPr>
        <p:spPr bwMode="auto">
          <a:xfrm flipH="1">
            <a:off x="5619750" y="2457450"/>
            <a:ext cx="209550" cy="1285875"/>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
        <p:nvSpPr>
          <p:cNvPr id="8" name="Line 5"/>
          <p:cNvSpPr>
            <a:spLocks noChangeShapeType="1"/>
          </p:cNvSpPr>
          <p:nvPr/>
        </p:nvSpPr>
        <p:spPr bwMode="auto">
          <a:xfrm flipH="1">
            <a:off x="6286500" y="2543175"/>
            <a:ext cx="114300" cy="1085850"/>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Gary Jacobson\Desktop\needles joints.jpg"/>
          <p:cNvPicPr>
            <a:picLocks noChangeAspect="1" noChangeArrowheads="1"/>
          </p:cNvPicPr>
          <p:nvPr/>
        </p:nvPicPr>
        <p:blipFill>
          <a:blip r:embed="rId3"/>
          <a:srcRect/>
          <a:stretch>
            <a:fillRect/>
          </a:stretch>
        </p:blipFill>
        <p:spPr bwMode="auto">
          <a:xfrm>
            <a:off x="-112713" y="0"/>
            <a:ext cx="9337676" cy="6858000"/>
          </a:xfrm>
          <a:prstGeom prst="rect">
            <a:avLst/>
          </a:prstGeom>
          <a:noFill/>
          <a:ln w="9525">
            <a:noFill/>
            <a:miter lim="800000"/>
            <a:headEnd/>
            <a:tailEnd/>
          </a:ln>
        </p:spPr>
      </p:pic>
      <p:sp>
        <p:nvSpPr>
          <p:cNvPr id="3" name="TextBox 2"/>
          <p:cNvSpPr txBox="1"/>
          <p:nvPr/>
        </p:nvSpPr>
        <p:spPr>
          <a:xfrm rot="18105668">
            <a:off x="1768475" y="4152900"/>
            <a:ext cx="3686175" cy="460375"/>
          </a:xfrm>
          <a:prstGeom prst="rect">
            <a:avLst/>
          </a:prstGeom>
          <a:noFill/>
        </p:spPr>
        <p:txBody>
          <a:bodyPr>
            <a:spAutoFit/>
          </a:bodyPr>
          <a:lstStyle/>
          <a:p>
            <a:pPr>
              <a:defRPr/>
            </a:pPr>
            <a:r>
              <a:rPr lang="en-US" sz="2400" spc="600" dirty="0">
                <a:effectLst>
                  <a:outerShdw blurRad="38100" dist="38100" dir="2700000" algn="tl">
                    <a:srgbClr val="000000">
                      <a:alpha val="43137"/>
                    </a:srgbClr>
                  </a:outerShdw>
                </a:effectLst>
              </a:rPr>
              <a:t>salt graben</a:t>
            </a:r>
          </a:p>
        </p:txBody>
      </p:sp>
      <p:sp>
        <p:nvSpPr>
          <p:cNvPr id="4" name="TextBox 3"/>
          <p:cNvSpPr txBox="1"/>
          <p:nvPr/>
        </p:nvSpPr>
        <p:spPr>
          <a:xfrm rot="19760945">
            <a:off x="-511175" y="2143125"/>
            <a:ext cx="3686175" cy="461963"/>
          </a:xfrm>
          <a:prstGeom prst="rect">
            <a:avLst/>
          </a:prstGeom>
          <a:noFill/>
        </p:spPr>
        <p:txBody>
          <a:bodyPr>
            <a:spAutoFit/>
          </a:bodyPr>
          <a:lstStyle/>
          <a:p>
            <a:pPr>
              <a:defRPr/>
            </a:pPr>
            <a:r>
              <a:rPr lang="en-US" sz="2400" spc="600" dirty="0">
                <a:effectLst>
                  <a:outerShdw blurRad="38100" dist="38100" dir="2700000" algn="tl">
                    <a:srgbClr val="000000">
                      <a:alpha val="43137"/>
                    </a:srgbClr>
                  </a:outerShdw>
                </a:effectLst>
              </a:rPr>
              <a:t>salt graben</a:t>
            </a:r>
          </a:p>
        </p:txBody>
      </p:sp>
      <p:sp>
        <p:nvSpPr>
          <p:cNvPr id="6" name="TextBox 5"/>
          <p:cNvSpPr txBox="1"/>
          <p:nvPr/>
        </p:nvSpPr>
        <p:spPr>
          <a:xfrm>
            <a:off x="6696075" y="4086225"/>
            <a:ext cx="2114550" cy="954088"/>
          </a:xfrm>
          <a:prstGeom prst="rect">
            <a:avLst/>
          </a:prstGeom>
          <a:noFill/>
        </p:spPr>
        <p:txBody>
          <a:bodyPr>
            <a:spAutoFit/>
          </a:bodyPr>
          <a:lstStyle/>
          <a:p>
            <a:pPr>
              <a:defRPr/>
            </a:pPr>
            <a:r>
              <a:rPr lang="en-US" sz="2800" dirty="0">
                <a:effectLst>
                  <a:outerShdw blurRad="38100" dist="38100" dir="2700000" algn="tl">
                    <a:srgbClr val="000000">
                      <a:alpha val="43137"/>
                    </a:srgbClr>
                  </a:outerShdw>
                </a:effectLst>
              </a:rPr>
              <a:t>secondary joints</a:t>
            </a:r>
          </a:p>
        </p:txBody>
      </p:sp>
      <p:sp>
        <p:nvSpPr>
          <p:cNvPr id="7" name="Line 5"/>
          <p:cNvSpPr>
            <a:spLocks noChangeShapeType="1"/>
          </p:cNvSpPr>
          <p:nvPr/>
        </p:nvSpPr>
        <p:spPr bwMode="auto">
          <a:xfrm flipH="1" flipV="1">
            <a:off x="5791200" y="4438650"/>
            <a:ext cx="933450" cy="276225"/>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
        <p:nvSpPr>
          <p:cNvPr id="8" name="Line 5"/>
          <p:cNvSpPr>
            <a:spLocks noChangeShapeType="1"/>
          </p:cNvSpPr>
          <p:nvPr/>
        </p:nvSpPr>
        <p:spPr bwMode="auto">
          <a:xfrm flipH="1" flipV="1">
            <a:off x="6219825" y="3952875"/>
            <a:ext cx="762000" cy="200025"/>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needles joints"/>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arch_form"/>
          <p:cNvPicPr>
            <a:picLocks noChangeAspect="1" noChangeArrowheads="1"/>
          </p:cNvPicPr>
          <p:nvPr/>
        </p:nvPicPr>
        <p:blipFill>
          <a:blip r:embed="rId3"/>
          <a:srcRect/>
          <a:stretch>
            <a:fillRect/>
          </a:stretch>
        </p:blipFill>
        <p:spPr bwMode="auto">
          <a:xfrm>
            <a:off x="0" y="1905000"/>
            <a:ext cx="9144000" cy="2743200"/>
          </a:xfrm>
          <a:prstGeom prst="rect">
            <a:avLst/>
          </a:prstGeom>
          <a:noFill/>
          <a:ln w="9525">
            <a:noFill/>
            <a:miter lim="800000"/>
            <a:headEnd/>
            <a:tailEnd/>
          </a:ln>
        </p:spPr>
      </p:pic>
      <p:sp>
        <p:nvSpPr>
          <p:cNvPr id="67587" name="TextBox 2"/>
          <p:cNvSpPr txBox="1">
            <a:spLocks noChangeArrowheads="1"/>
          </p:cNvSpPr>
          <p:nvPr/>
        </p:nvSpPr>
        <p:spPr bwMode="auto">
          <a:xfrm>
            <a:off x="3521075" y="723900"/>
            <a:ext cx="1035050" cy="522288"/>
          </a:xfrm>
          <a:prstGeom prst="rect">
            <a:avLst/>
          </a:prstGeom>
          <a:noFill/>
          <a:ln w="9525">
            <a:noFill/>
            <a:miter lim="800000"/>
            <a:headEnd/>
            <a:tailEnd/>
          </a:ln>
        </p:spPr>
        <p:txBody>
          <a:bodyPr>
            <a:spAutoFit/>
          </a:bodyPr>
          <a:lstStyle/>
          <a:p>
            <a:r>
              <a:rPr lang="en-US" sz="2800"/>
              <a:t>Fins</a:t>
            </a:r>
          </a:p>
        </p:txBody>
      </p:sp>
      <p:sp>
        <p:nvSpPr>
          <p:cNvPr id="67588" name="TextBox 3"/>
          <p:cNvSpPr txBox="1">
            <a:spLocks noChangeArrowheads="1"/>
          </p:cNvSpPr>
          <p:nvPr/>
        </p:nvSpPr>
        <p:spPr bwMode="auto">
          <a:xfrm>
            <a:off x="809625" y="493713"/>
            <a:ext cx="2479675" cy="954087"/>
          </a:xfrm>
          <a:prstGeom prst="rect">
            <a:avLst/>
          </a:prstGeom>
          <a:noFill/>
          <a:ln w="9525">
            <a:noFill/>
            <a:miter lim="800000"/>
            <a:headEnd/>
            <a:tailEnd/>
          </a:ln>
        </p:spPr>
        <p:txBody>
          <a:bodyPr>
            <a:spAutoFit/>
          </a:bodyPr>
          <a:lstStyle/>
          <a:p>
            <a:r>
              <a:rPr lang="en-US" sz="2800"/>
              <a:t>Principle joint system</a:t>
            </a:r>
          </a:p>
        </p:txBody>
      </p:sp>
      <p:sp>
        <p:nvSpPr>
          <p:cNvPr id="6" name="Line 5"/>
          <p:cNvSpPr>
            <a:spLocks noChangeShapeType="1"/>
          </p:cNvSpPr>
          <p:nvPr/>
        </p:nvSpPr>
        <p:spPr bwMode="auto">
          <a:xfrm flipH="1">
            <a:off x="1323975" y="1541463"/>
            <a:ext cx="600075" cy="1150937"/>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
        <p:nvSpPr>
          <p:cNvPr id="7" name="Line 5"/>
          <p:cNvSpPr>
            <a:spLocks noChangeShapeType="1"/>
          </p:cNvSpPr>
          <p:nvPr/>
        </p:nvSpPr>
        <p:spPr bwMode="auto">
          <a:xfrm flipH="1">
            <a:off x="1746250" y="1514475"/>
            <a:ext cx="192088" cy="1255713"/>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arch_form"/>
          <p:cNvPicPr>
            <a:picLocks noChangeAspect="1" noChangeArrowheads="1"/>
          </p:cNvPicPr>
          <p:nvPr/>
        </p:nvPicPr>
        <p:blipFill>
          <a:blip r:embed="rId3"/>
          <a:srcRect/>
          <a:stretch>
            <a:fillRect/>
          </a:stretch>
        </p:blipFill>
        <p:spPr bwMode="auto">
          <a:xfrm>
            <a:off x="0" y="1905000"/>
            <a:ext cx="9144000" cy="2743200"/>
          </a:xfrm>
          <a:prstGeom prst="rect">
            <a:avLst/>
          </a:prstGeom>
          <a:noFill/>
          <a:ln w="9525">
            <a:noFill/>
            <a:miter lim="800000"/>
            <a:headEnd/>
            <a:tailEnd/>
          </a:ln>
        </p:spPr>
      </p:pic>
      <p:sp>
        <p:nvSpPr>
          <p:cNvPr id="68611" name="TextBox 4"/>
          <p:cNvSpPr txBox="1">
            <a:spLocks noChangeArrowheads="1"/>
          </p:cNvSpPr>
          <p:nvPr/>
        </p:nvSpPr>
        <p:spPr bwMode="auto">
          <a:xfrm>
            <a:off x="5765800" y="346075"/>
            <a:ext cx="2300288" cy="954088"/>
          </a:xfrm>
          <a:prstGeom prst="rect">
            <a:avLst/>
          </a:prstGeom>
          <a:noFill/>
          <a:ln w="9525">
            <a:noFill/>
            <a:miter lim="800000"/>
            <a:headEnd/>
            <a:tailEnd/>
          </a:ln>
        </p:spPr>
        <p:txBody>
          <a:bodyPr>
            <a:spAutoFit/>
          </a:bodyPr>
          <a:lstStyle/>
          <a:p>
            <a:r>
              <a:rPr lang="en-US" sz="2800"/>
              <a:t>Secondary joint system</a:t>
            </a:r>
          </a:p>
        </p:txBody>
      </p:sp>
      <p:sp>
        <p:nvSpPr>
          <p:cNvPr id="6" name="Line 5"/>
          <p:cNvSpPr>
            <a:spLocks noChangeShapeType="1"/>
          </p:cNvSpPr>
          <p:nvPr/>
        </p:nvSpPr>
        <p:spPr bwMode="auto">
          <a:xfrm flipH="1">
            <a:off x="6154738" y="1433513"/>
            <a:ext cx="860425" cy="927100"/>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
        <p:nvSpPr>
          <p:cNvPr id="7" name="Line 5"/>
          <p:cNvSpPr>
            <a:spLocks noChangeShapeType="1"/>
          </p:cNvSpPr>
          <p:nvPr/>
        </p:nvSpPr>
        <p:spPr bwMode="auto">
          <a:xfrm flipH="1">
            <a:off x="5854700" y="1419225"/>
            <a:ext cx="1160463" cy="1914525"/>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
        <p:nvSpPr>
          <p:cNvPr id="9" name="Line 5"/>
          <p:cNvSpPr>
            <a:spLocks noChangeShapeType="1"/>
          </p:cNvSpPr>
          <p:nvPr/>
        </p:nvSpPr>
        <p:spPr bwMode="auto">
          <a:xfrm>
            <a:off x="7015163" y="1419225"/>
            <a:ext cx="1214437" cy="1023938"/>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anyonlands map"/>
          <p:cNvPicPr>
            <a:picLocks noChangeAspect="1" noChangeArrowheads="1"/>
          </p:cNvPicPr>
          <p:nvPr/>
        </p:nvPicPr>
        <p:blipFill>
          <a:blip r:embed="rId3"/>
          <a:srcRect/>
          <a:stretch>
            <a:fillRect/>
          </a:stretch>
        </p:blipFill>
        <p:spPr bwMode="auto">
          <a:xfrm>
            <a:off x="762000" y="0"/>
            <a:ext cx="7786688" cy="1082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arch_form"/>
          <p:cNvPicPr>
            <a:picLocks noChangeAspect="1" noChangeArrowheads="1"/>
          </p:cNvPicPr>
          <p:nvPr/>
        </p:nvPicPr>
        <p:blipFill>
          <a:blip r:embed="rId3"/>
          <a:srcRect/>
          <a:stretch>
            <a:fillRect/>
          </a:stretch>
        </p:blipFill>
        <p:spPr bwMode="auto">
          <a:xfrm>
            <a:off x="0" y="1905000"/>
            <a:ext cx="9144000" cy="2743200"/>
          </a:xfrm>
          <a:prstGeom prst="rect">
            <a:avLst/>
          </a:prstGeom>
          <a:noFill/>
          <a:ln w="9525">
            <a:noFill/>
            <a:miter lim="800000"/>
            <a:headEnd/>
            <a:tailEnd/>
          </a:ln>
        </p:spPr>
      </p:pic>
      <p:sp>
        <p:nvSpPr>
          <p:cNvPr id="68611" name="TextBox 4"/>
          <p:cNvSpPr txBox="1">
            <a:spLocks noChangeArrowheads="1"/>
          </p:cNvSpPr>
          <p:nvPr/>
        </p:nvSpPr>
        <p:spPr bwMode="auto">
          <a:xfrm>
            <a:off x="6179457" y="367847"/>
            <a:ext cx="2300288" cy="523220"/>
          </a:xfrm>
          <a:prstGeom prst="rect">
            <a:avLst/>
          </a:prstGeom>
          <a:noFill/>
          <a:ln w="9525">
            <a:noFill/>
            <a:miter lim="800000"/>
            <a:headEnd/>
            <a:tailEnd/>
          </a:ln>
        </p:spPr>
        <p:txBody>
          <a:bodyPr>
            <a:spAutoFit/>
          </a:bodyPr>
          <a:lstStyle/>
          <a:p>
            <a:r>
              <a:rPr lang="en-US" sz="2800" dirty="0" smtClean="0"/>
              <a:t>Columns</a:t>
            </a:r>
            <a:endParaRPr lang="en-US" sz="2800" dirty="0"/>
          </a:p>
        </p:txBody>
      </p:sp>
      <p:sp>
        <p:nvSpPr>
          <p:cNvPr id="6" name="Line 5"/>
          <p:cNvSpPr>
            <a:spLocks noChangeShapeType="1"/>
          </p:cNvSpPr>
          <p:nvPr/>
        </p:nvSpPr>
        <p:spPr bwMode="auto">
          <a:xfrm flipH="1">
            <a:off x="6302827" y="881743"/>
            <a:ext cx="1121229" cy="1240971"/>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
        <p:nvSpPr>
          <p:cNvPr id="7" name="Line 5"/>
          <p:cNvSpPr>
            <a:spLocks noChangeShapeType="1"/>
          </p:cNvSpPr>
          <p:nvPr/>
        </p:nvSpPr>
        <p:spPr bwMode="auto">
          <a:xfrm>
            <a:off x="7445828" y="914400"/>
            <a:ext cx="827313" cy="1349830"/>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
        <p:nvSpPr>
          <p:cNvPr id="9" name="Line 5"/>
          <p:cNvSpPr>
            <a:spLocks noChangeShapeType="1"/>
          </p:cNvSpPr>
          <p:nvPr/>
        </p:nvSpPr>
        <p:spPr bwMode="auto">
          <a:xfrm>
            <a:off x="7445829" y="892629"/>
            <a:ext cx="1317171" cy="1452562"/>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arch_form"/>
          <p:cNvPicPr>
            <a:picLocks noChangeAspect="1" noChangeArrowheads="1"/>
          </p:cNvPicPr>
          <p:nvPr/>
        </p:nvPicPr>
        <p:blipFill>
          <a:blip r:embed="rId3"/>
          <a:srcRect/>
          <a:stretch>
            <a:fillRect/>
          </a:stretch>
        </p:blipFill>
        <p:spPr bwMode="auto">
          <a:xfrm>
            <a:off x="0" y="1905000"/>
            <a:ext cx="9144000" cy="2743200"/>
          </a:xfrm>
          <a:prstGeom prst="rect">
            <a:avLst/>
          </a:prstGeom>
          <a:noFill/>
          <a:ln w="9525">
            <a:noFill/>
            <a:miter lim="800000"/>
            <a:headEnd/>
            <a:tailEnd/>
          </a:ln>
        </p:spPr>
      </p:pic>
      <p:sp>
        <p:nvSpPr>
          <p:cNvPr id="69637" name="TextBox 4"/>
          <p:cNvSpPr txBox="1">
            <a:spLocks noChangeArrowheads="1"/>
          </p:cNvSpPr>
          <p:nvPr/>
        </p:nvSpPr>
        <p:spPr bwMode="auto">
          <a:xfrm>
            <a:off x="3158898" y="821871"/>
            <a:ext cx="2300287" cy="523220"/>
          </a:xfrm>
          <a:prstGeom prst="rect">
            <a:avLst/>
          </a:prstGeom>
          <a:noFill/>
          <a:ln w="9525">
            <a:noFill/>
            <a:miter lim="800000"/>
            <a:headEnd/>
            <a:tailEnd/>
          </a:ln>
        </p:spPr>
        <p:txBody>
          <a:bodyPr>
            <a:spAutoFit/>
          </a:bodyPr>
          <a:lstStyle/>
          <a:p>
            <a:r>
              <a:rPr lang="en-US" sz="2800" dirty="0" smtClean="0"/>
              <a:t>Cave</a:t>
            </a:r>
            <a:endParaRPr lang="en-US" sz="2800" dirty="0"/>
          </a:p>
        </p:txBody>
      </p:sp>
      <p:sp>
        <p:nvSpPr>
          <p:cNvPr id="6" name="Line 5"/>
          <p:cNvSpPr>
            <a:spLocks noChangeShapeType="1"/>
          </p:cNvSpPr>
          <p:nvPr/>
        </p:nvSpPr>
        <p:spPr bwMode="auto">
          <a:xfrm flipH="1">
            <a:off x="4267198" y="1382487"/>
            <a:ext cx="65315" cy="1883228"/>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
        <p:nvSpPr>
          <p:cNvPr id="7" name="Line 5"/>
          <p:cNvSpPr>
            <a:spLocks noChangeShapeType="1"/>
          </p:cNvSpPr>
          <p:nvPr/>
        </p:nvSpPr>
        <p:spPr bwMode="auto">
          <a:xfrm flipH="1">
            <a:off x="6259286" y="1349829"/>
            <a:ext cx="533399" cy="1621971"/>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
        <p:nvSpPr>
          <p:cNvPr id="69640" name="TextBox 7"/>
          <p:cNvSpPr txBox="1">
            <a:spLocks noChangeArrowheads="1"/>
          </p:cNvSpPr>
          <p:nvPr/>
        </p:nvSpPr>
        <p:spPr bwMode="auto">
          <a:xfrm>
            <a:off x="5904367" y="810986"/>
            <a:ext cx="1747837" cy="522288"/>
          </a:xfrm>
          <a:prstGeom prst="rect">
            <a:avLst/>
          </a:prstGeom>
          <a:noFill/>
          <a:ln w="9525">
            <a:noFill/>
            <a:miter lim="800000"/>
            <a:headEnd/>
            <a:tailEnd/>
          </a:ln>
        </p:spPr>
        <p:txBody>
          <a:bodyPr>
            <a:spAutoFit/>
          </a:bodyPr>
          <a:lstStyle/>
          <a:p>
            <a:r>
              <a:rPr lang="en-US" sz="2800" dirty="0"/>
              <a:t>Arch</a:t>
            </a:r>
          </a:p>
        </p:txBody>
      </p:sp>
      <p:sp>
        <p:nvSpPr>
          <p:cNvPr id="9" name="Line 5"/>
          <p:cNvSpPr>
            <a:spLocks noChangeShapeType="1"/>
          </p:cNvSpPr>
          <p:nvPr/>
        </p:nvSpPr>
        <p:spPr bwMode="auto">
          <a:xfrm>
            <a:off x="6770915" y="1349829"/>
            <a:ext cx="335642" cy="1287235"/>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anyonlands 01EM"/>
          <p:cNvPicPr>
            <a:picLocks noChangeAspect="1" noChangeArrowheads="1"/>
          </p:cNvPicPr>
          <p:nvPr/>
        </p:nvPicPr>
        <p:blipFill>
          <a:blip r:embed="rId3"/>
          <a:srcRect/>
          <a:stretch>
            <a:fillRect/>
          </a:stretch>
        </p:blipFill>
        <p:spPr bwMode="auto">
          <a:xfrm>
            <a:off x="-103188" y="641350"/>
            <a:ext cx="9369426" cy="6216650"/>
          </a:xfrm>
          <a:prstGeom prst="rect">
            <a:avLst/>
          </a:prstGeom>
          <a:noFill/>
          <a:ln w="9525">
            <a:noFill/>
            <a:miter lim="800000"/>
            <a:headEnd/>
            <a:tailEnd/>
          </a:ln>
        </p:spPr>
      </p:pic>
      <p:sp>
        <p:nvSpPr>
          <p:cNvPr id="70659" name="Text Box 3"/>
          <p:cNvSpPr txBox="1">
            <a:spLocks noChangeArrowheads="1"/>
          </p:cNvSpPr>
          <p:nvPr/>
        </p:nvSpPr>
        <p:spPr bwMode="auto">
          <a:xfrm>
            <a:off x="-15875" y="26988"/>
            <a:ext cx="9144000" cy="579437"/>
          </a:xfrm>
          <a:prstGeom prst="rect">
            <a:avLst/>
          </a:prstGeom>
          <a:noFill/>
          <a:ln w="9525">
            <a:noFill/>
            <a:miter lim="800000"/>
            <a:headEnd/>
            <a:tailEnd/>
          </a:ln>
        </p:spPr>
        <p:txBody>
          <a:bodyPr>
            <a:spAutoFit/>
          </a:bodyPr>
          <a:lstStyle/>
          <a:p>
            <a:pPr>
              <a:spcBef>
                <a:spcPct val="50000"/>
              </a:spcBef>
            </a:pPr>
            <a:r>
              <a:rPr lang="en-US"/>
              <a:t>Angel Arch</a:t>
            </a:r>
          </a:p>
        </p:txBody>
      </p:sp>
      <p:pic>
        <p:nvPicPr>
          <p:cNvPr id="68612" name="Picture 5" descr="http://farm4.static.flickr.com/3100/2697803356_750cc3249e.jpg?v=0"/>
          <p:cNvPicPr>
            <a:picLocks noChangeAspect="1" noChangeArrowheads="1"/>
          </p:cNvPicPr>
          <p:nvPr/>
        </p:nvPicPr>
        <p:blipFill>
          <a:blip r:embed="rId4"/>
          <a:srcRect l="19421" t="5099" r="32910" b="15121"/>
          <a:stretch>
            <a:fillRect/>
          </a:stretch>
        </p:blipFill>
        <p:spPr bwMode="auto">
          <a:xfrm>
            <a:off x="7812088" y="1085850"/>
            <a:ext cx="1063625" cy="1917700"/>
          </a:xfrm>
          <a:prstGeom prst="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ruid arch"/>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unyan1"/>
          <p:cNvPicPr>
            <a:picLocks noChangeAspect="1" noChangeArrowheads="1"/>
          </p:cNvPicPr>
          <p:nvPr/>
        </p:nvPicPr>
        <p:blipFill>
          <a:blip r:embed="rId3"/>
          <a:srcRect/>
          <a:stretch>
            <a:fillRect/>
          </a:stretch>
        </p:blipFill>
        <p:spPr bwMode="auto">
          <a:xfrm>
            <a:off x="-15875" y="611187"/>
            <a:ext cx="9144000" cy="6246813"/>
          </a:xfrm>
          <a:prstGeom prst="rect">
            <a:avLst/>
          </a:prstGeom>
          <a:noFill/>
          <a:ln w="9525">
            <a:noFill/>
            <a:miter lim="800000"/>
            <a:headEnd/>
            <a:tailEnd/>
          </a:ln>
        </p:spPr>
      </p:pic>
      <p:sp>
        <p:nvSpPr>
          <p:cNvPr id="72707" name="Text Box 3"/>
          <p:cNvSpPr txBox="1">
            <a:spLocks noChangeArrowheads="1"/>
          </p:cNvSpPr>
          <p:nvPr/>
        </p:nvSpPr>
        <p:spPr bwMode="auto">
          <a:xfrm>
            <a:off x="0" y="0"/>
            <a:ext cx="9144000" cy="579437"/>
          </a:xfrm>
          <a:prstGeom prst="rect">
            <a:avLst/>
          </a:prstGeom>
          <a:noFill/>
          <a:ln w="9525">
            <a:noFill/>
            <a:miter lim="800000"/>
            <a:headEnd/>
            <a:tailEnd/>
          </a:ln>
        </p:spPr>
        <p:txBody>
          <a:bodyPr>
            <a:spAutoFit/>
          </a:bodyPr>
          <a:lstStyle/>
          <a:p>
            <a:pPr>
              <a:spcBef>
                <a:spcPct val="50000"/>
              </a:spcBef>
            </a:pPr>
            <a:r>
              <a:rPr lang="en-US" dirty="0"/>
              <a:t>Paul Bunyan’s Potty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Canyonlands 01 DBH"/>
          <p:cNvPicPr>
            <a:picLocks noChangeAspect="1" noChangeArrowheads="1"/>
          </p:cNvPicPr>
          <p:nvPr/>
        </p:nvPicPr>
        <p:blipFill>
          <a:blip r:embed="rId3"/>
          <a:srcRect/>
          <a:stretch>
            <a:fillRect/>
          </a:stretch>
        </p:blipFill>
        <p:spPr bwMode="auto">
          <a:xfrm>
            <a:off x="-15875" y="723900"/>
            <a:ext cx="9144000" cy="6134100"/>
          </a:xfrm>
          <a:prstGeom prst="rect">
            <a:avLst/>
          </a:prstGeom>
          <a:noFill/>
          <a:ln w="9525">
            <a:noFill/>
            <a:miter lim="800000"/>
            <a:headEnd/>
            <a:tailEnd/>
          </a:ln>
        </p:spPr>
      </p:pic>
      <p:sp>
        <p:nvSpPr>
          <p:cNvPr id="73731" name="Text Box 5"/>
          <p:cNvSpPr txBox="1">
            <a:spLocks noChangeArrowheads="1"/>
          </p:cNvSpPr>
          <p:nvPr/>
        </p:nvSpPr>
        <p:spPr bwMode="auto">
          <a:xfrm>
            <a:off x="-15875" y="76202"/>
            <a:ext cx="9144000" cy="579438"/>
          </a:xfrm>
          <a:prstGeom prst="rect">
            <a:avLst/>
          </a:prstGeom>
          <a:noFill/>
          <a:ln w="9525">
            <a:noFill/>
            <a:miter lim="800000"/>
            <a:headEnd/>
            <a:tailEnd/>
          </a:ln>
        </p:spPr>
        <p:txBody>
          <a:bodyPr>
            <a:spAutoFit/>
          </a:bodyPr>
          <a:lstStyle/>
          <a:p>
            <a:pPr>
              <a:spcBef>
                <a:spcPct val="50000"/>
              </a:spcBef>
            </a:pPr>
            <a:r>
              <a:rPr lang="en-US" dirty="0"/>
              <a:t>Potholes in calcite-cemented sandstone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anyonlands 3 DBH"/>
          <p:cNvPicPr>
            <a:picLocks noChangeAspect="1" noChangeArrowheads="1"/>
          </p:cNvPicPr>
          <p:nvPr/>
        </p:nvPicPr>
        <p:blipFill>
          <a:blip r:embed="rId3"/>
          <a:srcRect/>
          <a:stretch>
            <a:fillRect/>
          </a:stretch>
        </p:blipFill>
        <p:spPr bwMode="auto">
          <a:xfrm>
            <a:off x="-15875" y="708025"/>
            <a:ext cx="9144000" cy="6149975"/>
          </a:xfrm>
          <a:prstGeom prst="rect">
            <a:avLst/>
          </a:prstGeom>
          <a:noFill/>
          <a:ln w="9525">
            <a:noFill/>
            <a:miter lim="800000"/>
            <a:headEnd/>
            <a:tailEnd/>
          </a:ln>
        </p:spPr>
      </p:pic>
      <p:sp>
        <p:nvSpPr>
          <p:cNvPr id="74755" name="Text Box 4"/>
          <p:cNvSpPr txBox="1">
            <a:spLocks noChangeArrowheads="1"/>
          </p:cNvSpPr>
          <p:nvPr/>
        </p:nvSpPr>
        <p:spPr bwMode="auto">
          <a:xfrm>
            <a:off x="-15875" y="65316"/>
            <a:ext cx="9144000" cy="579437"/>
          </a:xfrm>
          <a:prstGeom prst="rect">
            <a:avLst/>
          </a:prstGeom>
          <a:noFill/>
          <a:ln w="9525">
            <a:noFill/>
            <a:miter lim="800000"/>
            <a:headEnd/>
            <a:tailEnd/>
          </a:ln>
        </p:spPr>
        <p:txBody>
          <a:bodyPr>
            <a:spAutoFit/>
          </a:bodyPr>
          <a:lstStyle/>
          <a:p>
            <a:pPr>
              <a:spcBef>
                <a:spcPct val="50000"/>
              </a:spcBef>
            </a:pPr>
            <a:r>
              <a:rPr lang="en-US" dirty="0"/>
              <a:t>Navajo Sandstone, Needles District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Aerial photo of Paul Bunyan's Potty, Wayne County, Utah, UT  United States">
            <a:hlinkClick r:id="rId3"/>
          </p:cNvPr>
          <p:cNvPicPr>
            <a:picLocks noChangeAspect="1" noChangeArrowheads="1"/>
          </p:cNvPicPr>
          <p:nvPr/>
        </p:nvPicPr>
        <p:blipFill>
          <a:blip r:embed="rId4"/>
          <a:srcRect/>
          <a:stretch>
            <a:fillRect/>
          </a:stretch>
        </p:blipFill>
        <p:spPr bwMode="auto">
          <a:xfrm>
            <a:off x="0" y="381000"/>
            <a:ext cx="9132888"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aulBunyansPotty"/>
          <p:cNvPicPr>
            <a:picLocks noChangeAspect="1" noChangeArrowheads="1"/>
          </p:cNvPicPr>
          <p:nvPr/>
        </p:nvPicPr>
        <p:blipFill>
          <a:blip r:embed="rId3"/>
          <a:srcRect/>
          <a:stretch>
            <a:fillRect/>
          </a:stretch>
        </p:blipFill>
        <p:spPr bwMode="auto">
          <a:xfrm>
            <a:off x="0" y="0"/>
            <a:ext cx="9144000" cy="6853238"/>
          </a:xfrm>
          <a:prstGeom prst="rect">
            <a:avLst/>
          </a:prstGeom>
          <a:noFill/>
          <a:ln w="9525">
            <a:noFill/>
            <a:miter lim="800000"/>
            <a:headEnd/>
            <a:tailEnd/>
          </a:ln>
        </p:spPr>
      </p:pic>
      <p:sp>
        <p:nvSpPr>
          <p:cNvPr id="3" name="TextBox 2"/>
          <p:cNvSpPr txBox="1"/>
          <p:nvPr/>
        </p:nvSpPr>
        <p:spPr>
          <a:xfrm>
            <a:off x="3463925" y="4810125"/>
            <a:ext cx="3086100" cy="523875"/>
          </a:xfrm>
          <a:prstGeom prst="rect">
            <a:avLst/>
          </a:prstGeom>
          <a:noFill/>
        </p:spPr>
        <p:txBody>
          <a:bodyPr>
            <a:spAutoFit/>
          </a:bodyPr>
          <a:lstStyle/>
          <a:p>
            <a:pPr>
              <a:defRPr/>
            </a:pPr>
            <a:r>
              <a:rPr lang="en-US" sz="2800" dirty="0" smtClean="0">
                <a:effectLst>
                  <a:outerShdw blurRad="38100" dist="38100" dir="2700000" algn="tl">
                    <a:srgbClr val="000000">
                      <a:alpha val="43137"/>
                    </a:srgbClr>
                  </a:outerShdw>
                </a:effectLst>
              </a:rPr>
              <a:t>person for scale</a:t>
            </a:r>
            <a:endParaRPr lang="en-US" sz="2800" dirty="0">
              <a:effectLst>
                <a:outerShdw blurRad="38100" dist="38100" dir="2700000" algn="tl">
                  <a:srgbClr val="000000">
                    <a:alpha val="43137"/>
                  </a:srgbClr>
                </a:outerShdw>
              </a:effectLst>
            </a:endParaRPr>
          </a:p>
        </p:txBody>
      </p:sp>
      <p:sp>
        <p:nvSpPr>
          <p:cNvPr id="4" name="Line 5"/>
          <p:cNvSpPr>
            <a:spLocks noChangeShapeType="1"/>
          </p:cNvSpPr>
          <p:nvPr/>
        </p:nvSpPr>
        <p:spPr bwMode="auto">
          <a:xfrm>
            <a:off x="6477000" y="5059680"/>
            <a:ext cx="863600" cy="45719"/>
          </a:xfrm>
          <a:prstGeom prst="line">
            <a:avLst/>
          </a:prstGeom>
          <a:noFill/>
          <a:ln w="38100">
            <a:solidFill>
              <a:srgbClr val="FFFFFF"/>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needles"/>
          <p:cNvPicPr>
            <a:picLocks noChangeAspect="1" noChangeArrowheads="1"/>
          </p:cNvPicPr>
          <p:nvPr/>
        </p:nvPicPr>
        <p:blipFill>
          <a:blip r:embed="rId3"/>
          <a:srcRect/>
          <a:stretch>
            <a:fillRect/>
          </a:stretch>
        </p:blipFill>
        <p:spPr bwMode="auto">
          <a:xfrm>
            <a:off x="-15875" y="903287"/>
            <a:ext cx="9144000" cy="5954713"/>
          </a:xfrm>
          <a:prstGeom prst="rect">
            <a:avLst/>
          </a:prstGeom>
          <a:noFill/>
          <a:ln w="9525">
            <a:noFill/>
            <a:miter lim="800000"/>
            <a:headEnd/>
            <a:tailEnd/>
          </a:ln>
        </p:spPr>
      </p:pic>
      <p:sp>
        <p:nvSpPr>
          <p:cNvPr id="77827" name="Text Box 3"/>
          <p:cNvSpPr txBox="1">
            <a:spLocks noChangeArrowheads="1"/>
          </p:cNvSpPr>
          <p:nvPr/>
        </p:nvSpPr>
        <p:spPr bwMode="auto">
          <a:xfrm>
            <a:off x="-15875" y="185062"/>
            <a:ext cx="9144000" cy="579438"/>
          </a:xfrm>
          <a:prstGeom prst="rect">
            <a:avLst/>
          </a:prstGeom>
          <a:noFill/>
          <a:ln w="9525">
            <a:noFill/>
            <a:miter lim="800000"/>
            <a:headEnd/>
            <a:tailEnd/>
          </a:ln>
        </p:spPr>
        <p:txBody>
          <a:bodyPr>
            <a:spAutoFit/>
          </a:bodyPr>
          <a:lstStyle/>
          <a:p>
            <a:pPr>
              <a:spcBef>
                <a:spcPct val="50000"/>
              </a:spcBef>
            </a:pPr>
            <a:r>
              <a:rPr lang="en-US" dirty="0"/>
              <a:t>The Needles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anyonlands 02 DBH"/>
          <p:cNvPicPr>
            <a:picLocks noChangeAspect="1" noChangeArrowheads="1"/>
          </p:cNvPicPr>
          <p:nvPr/>
        </p:nvPicPr>
        <p:blipFill>
          <a:blip r:embed="rId3"/>
          <a:srcRect/>
          <a:stretch>
            <a:fillRect/>
          </a:stretch>
        </p:blipFill>
        <p:spPr bwMode="auto">
          <a:xfrm>
            <a:off x="0" y="723900"/>
            <a:ext cx="9144000" cy="6134100"/>
          </a:xfrm>
          <a:prstGeom prst="rect">
            <a:avLst/>
          </a:prstGeom>
          <a:noFill/>
          <a:ln w="9525">
            <a:noFill/>
            <a:miter lim="800000"/>
            <a:headEnd/>
            <a:tailEnd/>
          </a:ln>
        </p:spPr>
      </p:pic>
      <p:sp>
        <p:nvSpPr>
          <p:cNvPr id="52227" name="Text Box 3"/>
          <p:cNvSpPr txBox="1">
            <a:spLocks noChangeArrowheads="1"/>
          </p:cNvSpPr>
          <p:nvPr/>
        </p:nvSpPr>
        <p:spPr bwMode="auto">
          <a:xfrm>
            <a:off x="0" y="76200"/>
            <a:ext cx="9144000" cy="579438"/>
          </a:xfrm>
          <a:prstGeom prst="rect">
            <a:avLst/>
          </a:prstGeom>
          <a:noFill/>
          <a:ln w="9525">
            <a:noFill/>
            <a:miter lim="800000"/>
            <a:headEnd/>
            <a:tailEnd/>
          </a:ln>
        </p:spPr>
        <p:txBody>
          <a:bodyPr>
            <a:spAutoFit/>
          </a:bodyPr>
          <a:lstStyle/>
          <a:p>
            <a:pPr>
              <a:spcBef>
                <a:spcPct val="50000"/>
              </a:spcBef>
            </a:pPr>
            <a:r>
              <a:rPr lang="en-US"/>
              <a:t>Green River Overlook, Island in the Sky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anyonlands 02 AH"/>
          <p:cNvPicPr>
            <a:picLocks noChangeAspect="1" noChangeArrowheads="1"/>
          </p:cNvPicPr>
          <p:nvPr/>
        </p:nvPicPr>
        <p:blipFill>
          <a:blip r:embed="rId3"/>
          <a:srcRect/>
          <a:stretch>
            <a:fillRect/>
          </a:stretch>
        </p:blipFill>
        <p:spPr bwMode="auto">
          <a:xfrm>
            <a:off x="-15875" y="765175"/>
            <a:ext cx="9144000" cy="6092825"/>
          </a:xfrm>
          <a:prstGeom prst="rect">
            <a:avLst/>
          </a:prstGeom>
          <a:noFill/>
          <a:ln w="9525">
            <a:noFill/>
            <a:miter lim="800000"/>
            <a:headEnd/>
            <a:tailEnd/>
          </a:ln>
        </p:spPr>
      </p:pic>
      <p:sp>
        <p:nvSpPr>
          <p:cNvPr id="78851" name="Text Box 3"/>
          <p:cNvSpPr txBox="1">
            <a:spLocks noChangeArrowheads="1"/>
          </p:cNvSpPr>
          <p:nvPr/>
        </p:nvSpPr>
        <p:spPr bwMode="auto">
          <a:xfrm>
            <a:off x="-15875" y="97974"/>
            <a:ext cx="9144000" cy="579438"/>
          </a:xfrm>
          <a:prstGeom prst="rect">
            <a:avLst/>
          </a:prstGeom>
          <a:noFill/>
          <a:ln w="9525">
            <a:noFill/>
            <a:miter lim="800000"/>
            <a:headEnd/>
            <a:tailEnd/>
          </a:ln>
        </p:spPr>
        <p:txBody>
          <a:bodyPr>
            <a:spAutoFit/>
          </a:bodyPr>
          <a:lstStyle/>
          <a:p>
            <a:pPr>
              <a:spcBef>
                <a:spcPct val="50000"/>
              </a:spcBef>
            </a:pPr>
            <a:r>
              <a:rPr lang="en-US" dirty="0"/>
              <a:t>Chester Park</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needles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mushroom"/>
          <p:cNvPicPr>
            <a:picLocks noChangeAspect="1" noChangeArrowheads="1"/>
          </p:cNvPicPr>
          <p:nvPr/>
        </p:nvPicPr>
        <p:blipFill>
          <a:blip r:embed="rId3"/>
          <a:srcRect/>
          <a:stretch>
            <a:fillRect/>
          </a:stretch>
        </p:blipFill>
        <p:spPr bwMode="auto">
          <a:xfrm>
            <a:off x="-15875" y="612775"/>
            <a:ext cx="9144000" cy="6245225"/>
          </a:xfrm>
          <a:prstGeom prst="rect">
            <a:avLst/>
          </a:prstGeom>
          <a:noFill/>
          <a:ln w="9525">
            <a:noFill/>
            <a:miter lim="800000"/>
            <a:headEnd/>
            <a:tailEnd/>
          </a:ln>
        </p:spPr>
      </p:pic>
      <p:sp>
        <p:nvSpPr>
          <p:cNvPr id="84995" name="Text Box 3"/>
          <p:cNvSpPr txBox="1">
            <a:spLocks noChangeArrowheads="1"/>
          </p:cNvSpPr>
          <p:nvPr/>
        </p:nvSpPr>
        <p:spPr bwMode="auto">
          <a:xfrm>
            <a:off x="-15875" y="0"/>
            <a:ext cx="9144000" cy="579437"/>
          </a:xfrm>
          <a:prstGeom prst="rect">
            <a:avLst/>
          </a:prstGeom>
          <a:noFill/>
          <a:ln w="9525">
            <a:noFill/>
            <a:miter lim="800000"/>
            <a:headEnd/>
            <a:tailEnd/>
          </a:ln>
        </p:spPr>
        <p:txBody>
          <a:bodyPr>
            <a:spAutoFit/>
          </a:bodyPr>
          <a:lstStyle/>
          <a:p>
            <a:pPr>
              <a:spcBef>
                <a:spcPct val="50000"/>
              </a:spcBef>
            </a:pPr>
            <a:r>
              <a:rPr lang="en-US" dirty="0"/>
              <a:t>Mushroom Rocks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anyonlands map"/>
          <p:cNvPicPr>
            <a:picLocks noChangeAspect="1" noChangeArrowheads="1"/>
          </p:cNvPicPr>
          <p:nvPr/>
        </p:nvPicPr>
        <p:blipFill>
          <a:blip r:embed="rId3"/>
          <a:srcRect/>
          <a:stretch>
            <a:fillRect/>
          </a:stretch>
        </p:blipFill>
        <p:spPr bwMode="auto">
          <a:xfrm>
            <a:off x="1373187" y="-4171951"/>
            <a:ext cx="8567738" cy="119057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1" y="0"/>
            <a:ext cx="915234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www.newvideo.com/images/boxart/AAE73027-03.jpg"/>
          <p:cNvPicPr>
            <a:picLocks noChangeAspect="1" noChangeArrowheads="1"/>
          </p:cNvPicPr>
          <p:nvPr/>
        </p:nvPicPr>
        <p:blipFill>
          <a:blip r:embed="rId3"/>
          <a:srcRect/>
          <a:stretch>
            <a:fillRect/>
          </a:stretch>
        </p:blipFill>
        <p:spPr bwMode="auto">
          <a:xfrm>
            <a:off x="2160588" y="0"/>
            <a:ext cx="4822825" cy="6869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anyonlands 05 DBH"/>
          <p:cNvPicPr>
            <a:picLocks noChangeAspect="1" noChangeArrowheads="1"/>
          </p:cNvPicPr>
          <p:nvPr/>
        </p:nvPicPr>
        <p:blipFill>
          <a:blip r:embed="rId3"/>
          <a:srcRect/>
          <a:stretch>
            <a:fillRect/>
          </a:stretch>
        </p:blipFill>
        <p:spPr bwMode="auto">
          <a:xfrm>
            <a:off x="-15875" y="687388"/>
            <a:ext cx="9144000" cy="6170612"/>
          </a:xfrm>
          <a:prstGeom prst="rect">
            <a:avLst/>
          </a:prstGeom>
          <a:noFill/>
          <a:ln w="9525">
            <a:noFill/>
            <a:miter lim="800000"/>
            <a:headEnd/>
            <a:tailEnd/>
          </a:ln>
        </p:spPr>
      </p:pic>
      <p:sp>
        <p:nvSpPr>
          <p:cNvPr id="53251" name="Text Box 3"/>
          <p:cNvSpPr txBox="1">
            <a:spLocks noChangeArrowheads="1"/>
          </p:cNvSpPr>
          <p:nvPr/>
        </p:nvSpPr>
        <p:spPr bwMode="auto">
          <a:xfrm>
            <a:off x="0" y="106363"/>
            <a:ext cx="9144000" cy="457200"/>
          </a:xfrm>
          <a:prstGeom prst="rect">
            <a:avLst/>
          </a:prstGeom>
          <a:noFill/>
          <a:ln w="9525">
            <a:noFill/>
            <a:miter lim="800000"/>
            <a:headEnd/>
            <a:tailEnd/>
          </a:ln>
        </p:spPr>
        <p:txBody>
          <a:bodyPr>
            <a:spAutoFit/>
          </a:bodyPr>
          <a:lstStyle/>
          <a:p>
            <a:pPr>
              <a:spcBef>
                <a:spcPct val="50000"/>
              </a:spcBef>
            </a:pPr>
            <a:r>
              <a:rPr lang="en-US" sz="2400"/>
              <a:t>Organ Rock Shale and White Rim SS from Grand View Point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C:\Documents and Settings\Gary Jacobson\Desktop\maze3.jpg"/>
          <p:cNvPicPr>
            <a:picLocks noChangeAspect="1" noChangeArrowheads="1"/>
          </p:cNvPicPr>
          <p:nvPr/>
        </p:nvPicPr>
        <p:blipFill>
          <a:blip r:embed="rId3"/>
          <a:srcRect/>
          <a:stretch>
            <a:fillRect/>
          </a:stretch>
        </p:blipFill>
        <p:spPr bwMode="auto">
          <a:xfrm>
            <a:off x="-113152" y="0"/>
            <a:ext cx="9338553" cy="6858000"/>
          </a:xfrm>
          <a:prstGeom prst="rect">
            <a:avLst/>
          </a:prstGeom>
          <a:noFill/>
        </p:spPr>
      </p:pic>
      <p:sp>
        <p:nvSpPr>
          <p:cNvPr id="3" name="TextBox 2"/>
          <p:cNvSpPr txBox="1"/>
          <p:nvPr/>
        </p:nvSpPr>
        <p:spPr>
          <a:xfrm rot="2038318">
            <a:off x="6541231" y="695235"/>
            <a:ext cx="2667000" cy="584775"/>
          </a:xfrm>
          <a:prstGeom prst="rect">
            <a:avLst/>
          </a:prstGeom>
          <a:noFill/>
        </p:spPr>
        <p:txBody>
          <a:bodyPr wrap="square" rtlCol="0">
            <a:spAutoFit/>
          </a:bodyPr>
          <a:lstStyle/>
          <a:p>
            <a:r>
              <a:rPr lang="en-US" dirty="0" smtClean="0"/>
              <a:t>Green River</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C:\Documents and Settings\Gary Jacobson\Desktop\maze4.jpg"/>
          <p:cNvPicPr>
            <a:picLocks noChangeAspect="1" noChangeArrowheads="1"/>
          </p:cNvPicPr>
          <p:nvPr/>
        </p:nvPicPr>
        <p:blipFill>
          <a:blip r:embed="rId3"/>
          <a:srcRect/>
          <a:stretch>
            <a:fillRect/>
          </a:stretch>
        </p:blipFill>
        <p:spPr bwMode="auto">
          <a:xfrm>
            <a:off x="-139700" y="-19497"/>
            <a:ext cx="9391650" cy="6896993"/>
          </a:xfrm>
          <a:prstGeom prst="rect">
            <a:avLst/>
          </a:prstGeom>
          <a:noFill/>
        </p:spPr>
      </p:pic>
      <p:sp>
        <p:nvSpPr>
          <p:cNvPr id="4" name="Left Arrow 3"/>
          <p:cNvSpPr/>
          <p:nvPr/>
        </p:nvSpPr>
        <p:spPr bwMode="auto">
          <a:xfrm rot="2719248">
            <a:off x="4107399" y="1861432"/>
            <a:ext cx="1573894" cy="1723124"/>
          </a:xfrm>
          <a:prstGeom prst="leftArrow">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2400" dirty="0" smtClean="0">
                <a:solidFill>
                  <a:schemeClr val="tx1"/>
                </a:solidFill>
              </a:rPr>
              <a:t>Tilt of strata</a:t>
            </a:r>
            <a:endParaRPr kumimoji="0" lang="en-US" sz="2400" b="1" i="0" u="none" strike="noStrike" cap="none" normalizeH="0" baseline="0" dirty="0" smtClean="0">
              <a:ln>
                <a:noFill/>
              </a:ln>
              <a:solidFill>
                <a:schemeClr val="tx1"/>
              </a:solidFill>
              <a:effectLst/>
              <a:latin typeface="Arial" charset="0"/>
            </a:endParaRPr>
          </a:p>
        </p:txBody>
      </p:sp>
      <p:sp>
        <p:nvSpPr>
          <p:cNvPr id="7" name="TextBox 6"/>
          <p:cNvSpPr txBox="1"/>
          <p:nvPr/>
        </p:nvSpPr>
        <p:spPr>
          <a:xfrm>
            <a:off x="3200400" y="1047750"/>
            <a:ext cx="1238250"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The Maze</a:t>
            </a:r>
            <a:endParaRPr lang="en-US" dirty="0">
              <a:effectLst>
                <a:outerShdw blurRad="38100" dist="38100" dir="2700000" algn="tl">
                  <a:srgbClr val="000000">
                    <a:alpha val="43137"/>
                  </a:srgbClr>
                </a:outerShdw>
              </a:effectLst>
            </a:endParaRPr>
          </a:p>
        </p:txBody>
      </p:sp>
      <p:sp>
        <p:nvSpPr>
          <p:cNvPr id="8" name="TextBox 7"/>
          <p:cNvSpPr txBox="1"/>
          <p:nvPr/>
        </p:nvSpPr>
        <p:spPr>
          <a:xfrm>
            <a:off x="7048500" y="5124450"/>
            <a:ext cx="2095500"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The Needles</a:t>
            </a:r>
            <a:endParaRPr lang="en-US" dirty="0">
              <a:effectLst>
                <a:outerShdw blurRad="38100" dist="38100" dir="2700000" algn="tl">
                  <a:srgbClr val="000000">
                    <a:alpha val="43137"/>
                  </a:srgbClr>
                </a:outerShdw>
              </a:effectLst>
            </a:endParaRPr>
          </a:p>
        </p:txBody>
      </p:sp>
      <p:sp>
        <p:nvSpPr>
          <p:cNvPr id="9" name="TextBox 8"/>
          <p:cNvSpPr txBox="1"/>
          <p:nvPr/>
        </p:nvSpPr>
        <p:spPr>
          <a:xfrm rot="19128314">
            <a:off x="3151528" y="3370341"/>
            <a:ext cx="4602650" cy="584775"/>
          </a:xfrm>
          <a:prstGeom prst="rect">
            <a:avLst/>
          </a:prstGeom>
          <a:noFill/>
        </p:spPr>
        <p:txBody>
          <a:bodyPr wrap="square" rtlCol="0">
            <a:spAutoFit/>
          </a:bodyPr>
          <a:lstStyle/>
          <a:p>
            <a:r>
              <a:rPr lang="en-US" dirty="0" smtClean="0"/>
              <a:t>Colorado River</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xyzu.net/images/maze/expansion4a.jpg"/>
          <p:cNvPicPr>
            <a:picLocks noChangeAspect="1" noChangeArrowheads="1"/>
          </p:cNvPicPr>
          <p:nvPr/>
        </p:nvPicPr>
        <p:blipFill>
          <a:blip r:embed="rId3"/>
          <a:srcRect/>
          <a:stretch>
            <a:fillRect/>
          </a:stretch>
        </p:blipFill>
        <p:spPr bwMode="auto">
          <a:xfrm>
            <a:off x="0" y="1075266"/>
            <a:ext cx="9144000" cy="4707467"/>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anyonlands map"/>
          <p:cNvPicPr>
            <a:picLocks noChangeAspect="1" noChangeArrowheads="1"/>
          </p:cNvPicPr>
          <p:nvPr/>
        </p:nvPicPr>
        <p:blipFill>
          <a:blip r:embed="rId3"/>
          <a:srcRect/>
          <a:stretch>
            <a:fillRect/>
          </a:stretch>
        </p:blipFill>
        <p:spPr bwMode="auto">
          <a:xfrm>
            <a:off x="2133600" y="0"/>
            <a:ext cx="49355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gooseneck"/>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 Box 2"/>
          <p:cNvSpPr txBox="1">
            <a:spLocks noChangeArrowheads="1"/>
          </p:cNvSpPr>
          <p:nvPr/>
        </p:nvSpPr>
        <p:spPr bwMode="auto">
          <a:xfrm>
            <a:off x="-15875" y="0"/>
            <a:ext cx="9144000" cy="579438"/>
          </a:xfrm>
          <a:prstGeom prst="rect">
            <a:avLst/>
          </a:prstGeom>
          <a:noFill/>
          <a:ln w="9525">
            <a:noFill/>
            <a:miter lim="800000"/>
            <a:headEnd/>
            <a:tailEnd/>
          </a:ln>
        </p:spPr>
        <p:txBody>
          <a:bodyPr>
            <a:spAutoFit/>
          </a:bodyPr>
          <a:lstStyle/>
          <a:p>
            <a:pPr>
              <a:spcBef>
                <a:spcPct val="50000"/>
              </a:spcBef>
            </a:pPr>
            <a:r>
              <a:rPr lang="en-US" dirty="0" smtClean="0">
                <a:effectLst>
                  <a:outerShdw blurRad="38100" dist="38100" dir="2700000" algn="tl">
                    <a:srgbClr val="000000">
                      <a:alpha val="43137"/>
                    </a:srgbClr>
                  </a:outerShdw>
                </a:effectLst>
              </a:rPr>
              <a:t>Entrenched Meanders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990600" y="2209800"/>
            <a:ext cx="7848600" cy="457200"/>
          </a:xfrm>
          <a:prstGeom prst="rect">
            <a:avLst/>
          </a:prstGeom>
          <a:solidFill>
            <a:schemeClr val="bg1"/>
          </a:solidFill>
          <a:ln w="9525">
            <a:noFill/>
            <a:miter lim="800000"/>
            <a:headEnd/>
            <a:tailEnd/>
          </a:ln>
        </p:spPr>
        <p:txBody>
          <a:bodyPr>
            <a:spAutoFit/>
          </a:bodyPr>
          <a:lstStyle/>
          <a:p>
            <a:pPr algn="l">
              <a:spcBef>
                <a:spcPct val="50000"/>
              </a:spcBef>
            </a:pPr>
            <a:endParaRPr lang="en-US" sz="2400" b="0">
              <a:solidFill>
                <a:schemeClr val="tx1"/>
              </a:solidFill>
              <a:latin typeface="Times New Roman" pitchFamily="18" charset="0"/>
            </a:endParaRPr>
          </a:p>
        </p:txBody>
      </p:sp>
      <p:pic>
        <p:nvPicPr>
          <p:cNvPr id="93187" name="Picture 3" descr="scan0017"/>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Text Box 3"/>
          <p:cNvSpPr txBox="1">
            <a:spLocks noChangeArrowheads="1"/>
          </p:cNvSpPr>
          <p:nvPr/>
        </p:nvSpPr>
        <p:spPr bwMode="auto">
          <a:xfrm>
            <a:off x="3336925" y="2286000"/>
            <a:ext cx="2438400" cy="584775"/>
          </a:xfrm>
          <a:prstGeom prst="rect">
            <a:avLst/>
          </a:prstGeom>
          <a:noFill/>
          <a:ln w="9525">
            <a:noFill/>
            <a:miter lim="800000"/>
            <a:headEnd/>
            <a:tailEnd/>
          </a:ln>
        </p:spPr>
        <p:txBody>
          <a:bodyPr>
            <a:spAutoFit/>
          </a:bodyPr>
          <a:lstStyle/>
          <a:p>
            <a:pPr>
              <a:spcBef>
                <a:spcPct val="50000"/>
              </a:spcBef>
            </a:pPr>
            <a:r>
              <a:rPr lang="en-US" dirty="0" smtClean="0">
                <a:effectLst>
                  <a:outerShdw blurRad="38100" dist="38100" dir="2700000" algn="tl">
                    <a:srgbClr val="000000">
                      <a:alpha val="43137"/>
                    </a:srgbClr>
                  </a:outerShdw>
                </a:effectLst>
              </a:rPr>
              <a:t>meanders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anyonlands NP8 SS"/>
          <p:cNvPicPr>
            <a:picLocks noChangeAspect="1" noChangeArrowheads="1"/>
          </p:cNvPicPr>
          <p:nvPr/>
        </p:nvPicPr>
        <p:blipFill>
          <a:blip r:embed="rId3"/>
          <a:srcRect/>
          <a:stretch>
            <a:fillRect/>
          </a:stretch>
        </p:blipFill>
        <p:spPr bwMode="auto">
          <a:xfrm>
            <a:off x="1066800" y="0"/>
            <a:ext cx="4483100" cy="6858000"/>
          </a:xfrm>
          <a:prstGeom prst="rect">
            <a:avLst/>
          </a:prstGeom>
          <a:noFill/>
          <a:ln w="9525">
            <a:noFill/>
            <a:miter lim="800000"/>
            <a:headEnd/>
            <a:tailEnd/>
          </a:ln>
        </p:spPr>
      </p:pic>
      <p:sp>
        <p:nvSpPr>
          <p:cNvPr id="94211" name="Text Box 3"/>
          <p:cNvSpPr txBox="1">
            <a:spLocks noChangeArrowheads="1"/>
          </p:cNvSpPr>
          <p:nvPr/>
        </p:nvSpPr>
        <p:spPr bwMode="auto">
          <a:xfrm>
            <a:off x="6172200" y="2895600"/>
            <a:ext cx="2438400" cy="1066800"/>
          </a:xfrm>
          <a:prstGeom prst="rect">
            <a:avLst/>
          </a:prstGeom>
          <a:noFill/>
          <a:ln w="9525">
            <a:noFill/>
            <a:miter lim="800000"/>
            <a:headEnd/>
            <a:tailEnd/>
          </a:ln>
        </p:spPr>
        <p:txBody>
          <a:bodyPr>
            <a:spAutoFit/>
          </a:bodyPr>
          <a:lstStyle/>
          <a:p>
            <a:pPr>
              <a:spcBef>
                <a:spcPct val="50000"/>
              </a:spcBef>
            </a:pPr>
            <a:r>
              <a:rPr lang="en-US" dirty="0"/>
              <a:t>Entrenched meanders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onfluence of Green River and Colorado River"/>
          <p:cNvPicPr>
            <a:picLocks noChangeAspect="1" noChangeArrowheads="1"/>
          </p:cNvPicPr>
          <p:nvPr/>
        </p:nvPicPr>
        <p:blipFill>
          <a:blip r:embed="rId3"/>
          <a:srcRect/>
          <a:stretch>
            <a:fillRect/>
          </a:stretch>
        </p:blipFill>
        <p:spPr bwMode="auto">
          <a:xfrm>
            <a:off x="0" y="660400"/>
            <a:ext cx="9144000" cy="6197600"/>
          </a:xfrm>
          <a:prstGeom prst="rect">
            <a:avLst/>
          </a:prstGeom>
          <a:noFill/>
          <a:ln w="9525">
            <a:noFill/>
            <a:miter lim="800000"/>
            <a:headEnd/>
            <a:tailEnd/>
          </a:ln>
        </p:spPr>
      </p:pic>
      <p:sp>
        <p:nvSpPr>
          <p:cNvPr id="3" name="Text Box 2"/>
          <p:cNvSpPr txBox="1">
            <a:spLocks noChangeArrowheads="1"/>
          </p:cNvSpPr>
          <p:nvPr/>
        </p:nvSpPr>
        <p:spPr bwMode="auto">
          <a:xfrm>
            <a:off x="0" y="0"/>
            <a:ext cx="9144000" cy="579438"/>
          </a:xfrm>
          <a:prstGeom prst="rect">
            <a:avLst/>
          </a:prstGeom>
          <a:noFill/>
          <a:ln w="9525">
            <a:noFill/>
            <a:miter lim="800000"/>
            <a:headEnd/>
            <a:tailEnd/>
          </a:ln>
        </p:spPr>
        <p:txBody>
          <a:bodyPr>
            <a:spAutoFit/>
          </a:bodyPr>
          <a:lstStyle/>
          <a:p>
            <a:pPr>
              <a:spcBef>
                <a:spcPct val="50000"/>
              </a:spcBef>
            </a:pPr>
            <a:r>
              <a:rPr lang="en-US" dirty="0" smtClean="0"/>
              <a:t>Confluence of Green and Colorado Rivers</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4" name="Picture 2" descr="http://www.thelocks.eu/Photos/Utah/DeadHorsePoint01A.jpg"/>
          <p:cNvPicPr>
            <a:picLocks noChangeAspect="1" noChangeArrowheads="1"/>
          </p:cNvPicPr>
          <p:nvPr/>
        </p:nvPicPr>
        <p:blipFill>
          <a:blip r:embed="rId3"/>
          <a:srcRect/>
          <a:stretch>
            <a:fillRect/>
          </a:stretch>
        </p:blipFill>
        <p:spPr bwMode="auto">
          <a:xfrm>
            <a:off x="0" y="0"/>
            <a:ext cx="9158288" cy="6164263"/>
          </a:xfrm>
          <a:prstGeom prst="rect">
            <a:avLst/>
          </a:prstGeom>
          <a:noFill/>
          <a:ln w="9525">
            <a:noFill/>
            <a:miter lim="800000"/>
            <a:headEnd/>
            <a:tailEnd/>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2" descr="mushrooms"/>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anyonlands O1A DBH"/>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 Box 4"/>
          <p:cNvSpPr txBox="1">
            <a:spLocks noChangeArrowheads="1"/>
          </p:cNvSpPr>
          <p:nvPr/>
        </p:nvSpPr>
        <p:spPr bwMode="auto">
          <a:xfrm>
            <a:off x="2224088" y="1112838"/>
            <a:ext cx="4664075" cy="1076325"/>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Headward erosion of Organ Rock Shale</a:t>
            </a:r>
          </a:p>
        </p:txBody>
      </p:sp>
      <p:sp>
        <p:nvSpPr>
          <p:cNvPr id="54276" name="Line 5"/>
          <p:cNvSpPr>
            <a:spLocks noChangeShapeType="1"/>
          </p:cNvSpPr>
          <p:nvPr/>
        </p:nvSpPr>
        <p:spPr bwMode="auto">
          <a:xfrm>
            <a:off x="4556125" y="2286000"/>
            <a:ext cx="549275" cy="2819400"/>
          </a:xfrm>
          <a:prstGeom prst="line">
            <a:avLst/>
          </a:prstGeom>
          <a:noFill/>
          <a:ln w="38100">
            <a:solidFill>
              <a:srgbClr val="FFFFFF"/>
            </a:solidFill>
            <a:round/>
            <a:headEnd/>
            <a:tailEnd type="triangle" w="med" len="med"/>
          </a:ln>
        </p:spPr>
        <p:txBody>
          <a:bodyPr/>
          <a:lstStyle/>
          <a:p>
            <a:endParaRPr lang="en-US"/>
          </a:p>
        </p:txBody>
      </p:sp>
      <p:sp>
        <p:nvSpPr>
          <p:cNvPr id="54277" name="Line 5"/>
          <p:cNvSpPr>
            <a:spLocks noChangeShapeType="1"/>
          </p:cNvSpPr>
          <p:nvPr/>
        </p:nvSpPr>
        <p:spPr bwMode="auto">
          <a:xfrm flipH="1">
            <a:off x="1508125" y="2316163"/>
            <a:ext cx="3048000" cy="1570037"/>
          </a:xfrm>
          <a:prstGeom prst="line">
            <a:avLst/>
          </a:prstGeom>
          <a:noFill/>
          <a:ln w="38100">
            <a:solidFill>
              <a:srgbClr val="FFFFFF"/>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Picture 2" descr="needles"/>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1186" name="Picture 2" descr="http://i41.photobucket.com/albums/e257/finnishboi/stonehendge.jpg"/>
          <p:cNvPicPr>
            <a:picLocks noChangeAspect="1" noChangeArrowheads="1"/>
          </p:cNvPicPr>
          <p:nvPr/>
        </p:nvPicPr>
        <p:blipFill>
          <a:blip r:embed="rId2"/>
          <a:srcRect/>
          <a:stretch>
            <a:fillRect/>
          </a:stretch>
        </p:blipFill>
        <p:spPr bwMode="auto">
          <a:xfrm>
            <a:off x="0" y="0"/>
            <a:ext cx="9143998" cy="6858000"/>
          </a:xfrm>
          <a:prstGeom prst="rect">
            <a:avLst/>
          </a:prstGeom>
          <a:noFill/>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282" name="Picture 2" descr="Canyonlands 4 DBH"/>
          <p:cNvPicPr>
            <a:picLocks noChangeAspect="1" noChangeArrowheads="1"/>
          </p:cNvPicPr>
          <p:nvPr/>
        </p:nvPicPr>
        <p:blipFill>
          <a:blip r:embed="rId3"/>
          <a:srcRect/>
          <a:stretch>
            <a:fillRect/>
          </a:stretch>
        </p:blipFill>
        <p:spPr bwMode="auto">
          <a:xfrm>
            <a:off x="-15875" y="693738"/>
            <a:ext cx="9144000" cy="6164262"/>
          </a:xfrm>
          <a:prstGeom prst="rect">
            <a:avLst/>
          </a:prstGeom>
          <a:noFill/>
          <a:ln w="9525">
            <a:noFill/>
            <a:miter lim="800000"/>
            <a:headEnd/>
            <a:tailEnd/>
          </a:ln>
        </p:spPr>
      </p:pic>
      <p:sp>
        <p:nvSpPr>
          <p:cNvPr id="97283" name="Text Box 3"/>
          <p:cNvSpPr txBox="1">
            <a:spLocks noChangeArrowheads="1"/>
          </p:cNvSpPr>
          <p:nvPr/>
        </p:nvSpPr>
        <p:spPr bwMode="auto">
          <a:xfrm>
            <a:off x="0" y="50800"/>
            <a:ext cx="9144000" cy="579438"/>
          </a:xfrm>
          <a:prstGeom prst="rect">
            <a:avLst/>
          </a:prstGeom>
          <a:noFill/>
          <a:ln w="9525">
            <a:noFill/>
            <a:miter lim="800000"/>
            <a:headEnd/>
            <a:tailEnd/>
          </a:ln>
        </p:spPr>
        <p:txBody>
          <a:bodyPr>
            <a:spAutoFit/>
          </a:bodyPr>
          <a:lstStyle/>
          <a:p>
            <a:pPr>
              <a:spcBef>
                <a:spcPct val="50000"/>
              </a:spcBef>
            </a:pPr>
            <a:r>
              <a:rPr lang="en-US"/>
              <a:t>Needles District</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6" name="Picture 2" descr="Cayonlands NP13 SS"/>
          <p:cNvPicPr>
            <a:picLocks noChangeAspect="1" noChangeArrowheads="1"/>
          </p:cNvPicPr>
          <p:nvPr/>
        </p:nvPicPr>
        <p:blipFill>
          <a:blip r:embed="rId3"/>
          <a:srcRect/>
          <a:stretch>
            <a:fillRect/>
          </a:stretch>
        </p:blipFill>
        <p:spPr bwMode="auto">
          <a:xfrm>
            <a:off x="0" y="0"/>
            <a:ext cx="9144000" cy="5995988"/>
          </a:xfrm>
          <a:prstGeom prst="rect">
            <a:avLst/>
          </a:prstGeom>
          <a:noFill/>
          <a:ln w="9525">
            <a:noFill/>
            <a:miter lim="800000"/>
            <a:headEnd/>
            <a:tailEnd/>
          </a:ln>
        </p:spPr>
      </p:pic>
      <p:sp>
        <p:nvSpPr>
          <p:cNvPr id="98307" name="Text Box 3"/>
          <p:cNvSpPr txBox="1">
            <a:spLocks noChangeArrowheads="1"/>
          </p:cNvSpPr>
          <p:nvPr/>
        </p:nvSpPr>
        <p:spPr bwMode="auto">
          <a:xfrm>
            <a:off x="0" y="6172200"/>
            <a:ext cx="9144000" cy="579438"/>
          </a:xfrm>
          <a:prstGeom prst="rect">
            <a:avLst/>
          </a:prstGeom>
          <a:noFill/>
          <a:ln w="9525">
            <a:noFill/>
            <a:miter lim="800000"/>
            <a:headEnd/>
            <a:tailEnd/>
          </a:ln>
        </p:spPr>
        <p:txBody>
          <a:bodyPr>
            <a:spAutoFit/>
          </a:bodyPr>
          <a:lstStyle/>
          <a:p>
            <a:pPr>
              <a:spcBef>
                <a:spcPct val="50000"/>
              </a:spcBef>
            </a:pPr>
            <a:r>
              <a:rPr lang="en-US"/>
              <a:t>Mesa Arch</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30" name="Picture 2" descr="Canyonlands O1B DBH"/>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4" name="Picture 2" descr="Canyonlands O3B DBH"/>
          <p:cNvPicPr>
            <a:picLocks noChangeAspect="1" noChangeArrowheads="1"/>
          </p:cNvPicPr>
          <p:nvPr/>
        </p:nvPicPr>
        <p:blipFill>
          <a:blip r:embed="rId3"/>
          <a:srcRect/>
          <a:stretch>
            <a:fillRect/>
          </a:stretch>
        </p:blipFill>
        <p:spPr bwMode="auto">
          <a:xfrm>
            <a:off x="0" y="0"/>
            <a:ext cx="9144000" cy="6143625"/>
          </a:xfrm>
          <a:prstGeom prst="rect">
            <a:avLst/>
          </a:prstGeom>
          <a:noFill/>
          <a:ln w="9525">
            <a:noFill/>
            <a:miter lim="800000"/>
            <a:headEnd/>
            <a:tailEnd/>
          </a:ln>
        </p:spPr>
      </p:pic>
      <p:sp>
        <p:nvSpPr>
          <p:cNvPr id="100355" name="Text Box 3"/>
          <p:cNvSpPr txBox="1">
            <a:spLocks noChangeArrowheads="1"/>
          </p:cNvSpPr>
          <p:nvPr/>
        </p:nvSpPr>
        <p:spPr bwMode="auto">
          <a:xfrm>
            <a:off x="0" y="6278563"/>
            <a:ext cx="9144000" cy="579437"/>
          </a:xfrm>
          <a:prstGeom prst="rect">
            <a:avLst/>
          </a:prstGeom>
          <a:noFill/>
          <a:ln w="9525">
            <a:noFill/>
            <a:miter lim="800000"/>
            <a:headEnd/>
            <a:tailEnd/>
          </a:ln>
        </p:spPr>
        <p:txBody>
          <a:bodyPr>
            <a:spAutoFit/>
          </a:bodyPr>
          <a:lstStyle/>
          <a:p>
            <a:pPr>
              <a:spcBef>
                <a:spcPct val="50000"/>
              </a:spcBef>
            </a:pPr>
            <a:r>
              <a:rPr lang="en-US"/>
              <a:t>Upheaval Dome pushes up the Mesozoic </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78" name="Picture 2" descr="Canyonlands O2B DBH"/>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02" name="Picture 3" descr="C:\Documents and Settings\gary.jacobson\Desktop\salt grabens2.jpg"/>
          <p:cNvPicPr>
            <a:picLocks noChangeAspect="1" noChangeArrowheads="1"/>
          </p:cNvPicPr>
          <p:nvPr/>
        </p:nvPicPr>
        <p:blipFill>
          <a:blip r:embed="rId2"/>
          <a:srcRect/>
          <a:stretch>
            <a:fillRect/>
          </a:stretch>
        </p:blipFill>
        <p:spPr bwMode="auto">
          <a:xfrm>
            <a:off x="-458788" y="0"/>
            <a:ext cx="10061576" cy="6858000"/>
          </a:xfrm>
          <a:prstGeom prst="rect">
            <a:avLst/>
          </a:prstGeom>
          <a:noFill/>
          <a:ln w="9525">
            <a:noFill/>
            <a:miter lim="800000"/>
            <a:headEnd/>
            <a:tailEnd/>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6" name="Picture 3"/>
          <p:cNvPicPr>
            <a:picLocks noChangeAspect="1" noChangeArrowheads="1"/>
          </p:cNvPicPr>
          <p:nvPr/>
        </p:nvPicPr>
        <p:blipFill>
          <a:blip r:embed="rId3"/>
          <a:srcRect/>
          <a:stretch>
            <a:fillRect/>
          </a:stretch>
        </p:blipFill>
        <p:spPr bwMode="auto">
          <a:xfrm>
            <a:off x="0" y="685800"/>
            <a:ext cx="91440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0" name="Picture 2" descr="255"/>
          <p:cNvPicPr>
            <a:picLocks noChangeAspect="1" noChangeArrowheads="1"/>
          </p:cNvPicPr>
          <p:nvPr/>
        </p:nvPicPr>
        <p:blipFill>
          <a:blip r:embed="rId3"/>
          <a:srcRect/>
          <a:stretch>
            <a:fillRect/>
          </a:stretch>
        </p:blipFill>
        <p:spPr bwMode="auto">
          <a:xfrm>
            <a:off x="0" y="457200"/>
            <a:ext cx="9144000" cy="5791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Documents and Settings\Gary Jacobson\Desktop\musselman arch.jpg"/>
          <p:cNvPicPr>
            <a:picLocks noChangeAspect="1" noChangeArrowheads="1"/>
          </p:cNvPicPr>
          <p:nvPr/>
        </p:nvPicPr>
        <p:blipFill>
          <a:blip r:embed="rId3"/>
          <a:srcRect/>
          <a:stretch>
            <a:fillRect/>
          </a:stretch>
        </p:blipFill>
        <p:spPr bwMode="auto">
          <a:xfrm>
            <a:off x="-112713" y="0"/>
            <a:ext cx="9337676" cy="6858000"/>
          </a:xfrm>
          <a:prstGeom prst="rect">
            <a:avLst/>
          </a:prstGeom>
          <a:noFill/>
          <a:ln w="9525">
            <a:noFill/>
            <a:miter lim="800000"/>
            <a:headEnd/>
            <a:tailEnd/>
          </a:ln>
        </p:spPr>
      </p:pic>
      <p:sp>
        <p:nvSpPr>
          <p:cNvPr id="3" name="Text Box 4"/>
          <p:cNvSpPr txBox="1">
            <a:spLocks noChangeArrowheads="1"/>
          </p:cNvSpPr>
          <p:nvPr/>
        </p:nvSpPr>
        <p:spPr bwMode="auto">
          <a:xfrm>
            <a:off x="2224088" y="244475"/>
            <a:ext cx="4664075" cy="584200"/>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Vertical joint systems</a:t>
            </a:r>
          </a:p>
        </p:txBody>
      </p:sp>
      <p:sp>
        <p:nvSpPr>
          <p:cNvPr id="55300" name="Line 5"/>
          <p:cNvSpPr>
            <a:spLocks noChangeShapeType="1"/>
          </p:cNvSpPr>
          <p:nvPr/>
        </p:nvSpPr>
        <p:spPr bwMode="auto">
          <a:xfrm>
            <a:off x="6507163" y="792163"/>
            <a:ext cx="350837" cy="1006475"/>
          </a:xfrm>
          <a:prstGeom prst="line">
            <a:avLst/>
          </a:prstGeom>
          <a:noFill/>
          <a:ln w="38100">
            <a:solidFill>
              <a:srgbClr val="FFFFFF"/>
            </a:solidFill>
            <a:round/>
            <a:headEnd/>
            <a:tailEnd type="triangle" w="med" len="med"/>
          </a:ln>
        </p:spPr>
        <p:txBody>
          <a:bodyPr/>
          <a:lstStyle/>
          <a:p>
            <a:endParaRPr lang="en-US"/>
          </a:p>
        </p:txBody>
      </p:sp>
      <p:sp>
        <p:nvSpPr>
          <p:cNvPr id="55301" name="Line 5"/>
          <p:cNvSpPr>
            <a:spLocks noChangeShapeType="1"/>
          </p:cNvSpPr>
          <p:nvPr/>
        </p:nvSpPr>
        <p:spPr bwMode="auto">
          <a:xfrm flipH="1">
            <a:off x="990600" y="808038"/>
            <a:ext cx="1600200" cy="2865437"/>
          </a:xfrm>
          <a:prstGeom prst="line">
            <a:avLst/>
          </a:prstGeom>
          <a:noFill/>
          <a:ln w="38100">
            <a:solidFill>
              <a:srgbClr val="FFFFFF"/>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5474" name="Picture 2" descr="RODIN3"/>
          <p:cNvPicPr>
            <a:picLocks noChangeAspect="1" noChangeArrowheads="1"/>
          </p:cNvPicPr>
          <p:nvPr/>
        </p:nvPicPr>
        <p:blipFill>
          <a:blip r:embed="rId2"/>
          <a:srcRect/>
          <a:stretch>
            <a:fillRect/>
          </a:stretch>
        </p:blipFill>
        <p:spPr bwMode="auto">
          <a:xfrm>
            <a:off x="0" y="3276600"/>
            <a:ext cx="3429000" cy="3429000"/>
          </a:xfrm>
          <a:prstGeom prst="rect">
            <a:avLst/>
          </a:prstGeom>
          <a:noFill/>
          <a:ln w="9525">
            <a:noFill/>
            <a:miter lim="800000"/>
            <a:headEnd/>
            <a:tailEnd/>
          </a:ln>
        </p:spPr>
      </p:pic>
      <p:pic>
        <p:nvPicPr>
          <p:cNvPr id="105475" name="Picture 3" descr="rodindex"/>
          <p:cNvPicPr>
            <a:picLocks noChangeAspect="1" noChangeArrowheads="1"/>
          </p:cNvPicPr>
          <p:nvPr/>
        </p:nvPicPr>
        <p:blipFill>
          <a:blip r:embed="rId3"/>
          <a:srcRect/>
          <a:stretch>
            <a:fillRect/>
          </a:stretch>
        </p:blipFill>
        <p:spPr bwMode="auto">
          <a:xfrm>
            <a:off x="3429000" y="0"/>
            <a:ext cx="6019800" cy="5794375"/>
          </a:xfrm>
          <a:prstGeom prst="rect">
            <a:avLst/>
          </a:prstGeom>
          <a:noFill/>
          <a:ln w="9525">
            <a:noFill/>
            <a:miter lim="800000"/>
            <a:headEnd/>
            <a:tailEnd/>
          </a:ln>
        </p:spPr>
      </p:pic>
      <p:sp>
        <p:nvSpPr>
          <p:cNvPr id="105476" name="Text Box 4"/>
          <p:cNvSpPr txBox="1">
            <a:spLocks noChangeArrowheads="1"/>
          </p:cNvSpPr>
          <p:nvPr/>
        </p:nvSpPr>
        <p:spPr bwMode="auto">
          <a:xfrm>
            <a:off x="609600" y="1143000"/>
            <a:ext cx="2209800" cy="641350"/>
          </a:xfrm>
          <a:prstGeom prst="rect">
            <a:avLst/>
          </a:prstGeom>
          <a:noFill/>
          <a:ln w="9525">
            <a:noFill/>
            <a:miter lim="800000"/>
            <a:headEnd/>
            <a:tailEnd/>
          </a:ln>
        </p:spPr>
        <p:txBody>
          <a:bodyPr>
            <a:spAutoFit/>
          </a:bodyPr>
          <a:lstStyle/>
          <a:p>
            <a:pPr algn="l">
              <a:spcBef>
                <a:spcPct val="50000"/>
              </a:spcBef>
            </a:pPr>
            <a:r>
              <a:rPr lang="en-US" sz="3600">
                <a:solidFill>
                  <a:schemeClr val="tx1"/>
                </a:solidFill>
              </a:rPr>
              <a:t>RODINIA</a:t>
            </a:r>
          </a:p>
        </p:txBody>
      </p:sp>
      <p:sp>
        <p:nvSpPr>
          <p:cNvPr id="105477" name="Text Box 5"/>
          <p:cNvSpPr txBox="1">
            <a:spLocks noChangeArrowheads="1"/>
          </p:cNvSpPr>
          <p:nvPr/>
        </p:nvSpPr>
        <p:spPr bwMode="auto">
          <a:xfrm>
            <a:off x="609600" y="1828800"/>
            <a:ext cx="2209800" cy="641350"/>
          </a:xfrm>
          <a:prstGeom prst="rect">
            <a:avLst/>
          </a:prstGeom>
          <a:noFill/>
          <a:ln w="9525">
            <a:noFill/>
            <a:miter lim="800000"/>
            <a:headEnd/>
            <a:tailEnd/>
          </a:ln>
        </p:spPr>
        <p:txBody>
          <a:bodyPr>
            <a:spAutoFit/>
          </a:bodyPr>
          <a:lstStyle/>
          <a:p>
            <a:pPr algn="l">
              <a:spcBef>
                <a:spcPct val="50000"/>
              </a:spcBef>
            </a:pPr>
            <a:r>
              <a:rPr lang="en-US" sz="3600">
                <a:solidFill>
                  <a:schemeClr val="tx1"/>
                </a:solidFill>
              </a:rPr>
              <a:t>~800 Ma</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8" name="Picture 2" descr="650"/>
          <p:cNvPicPr>
            <a:picLocks noChangeAspect="1" noChangeArrowheads="1"/>
          </p:cNvPicPr>
          <p:nvPr/>
        </p:nvPicPr>
        <p:blipFill>
          <a:blip r:embed="rId2"/>
          <a:srcRect/>
          <a:stretch>
            <a:fillRect/>
          </a:stretch>
        </p:blipFill>
        <p:spPr bwMode="auto">
          <a:xfrm>
            <a:off x="0" y="533400"/>
            <a:ext cx="9144000" cy="5778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7522" name="Picture 2" descr="514"/>
          <p:cNvPicPr>
            <a:picLocks noChangeAspect="1" noChangeArrowheads="1"/>
          </p:cNvPicPr>
          <p:nvPr/>
        </p:nvPicPr>
        <p:blipFill>
          <a:blip r:embed="rId2"/>
          <a:srcRect/>
          <a:stretch>
            <a:fillRect/>
          </a:stretch>
        </p:blipFill>
        <p:spPr bwMode="auto">
          <a:xfrm>
            <a:off x="0" y="304800"/>
            <a:ext cx="9144000" cy="5778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8546" name="Picture 2" descr="458"/>
          <p:cNvPicPr>
            <a:picLocks noChangeAspect="1" noChangeArrowheads="1"/>
          </p:cNvPicPr>
          <p:nvPr/>
        </p:nvPicPr>
        <p:blipFill>
          <a:blip r:embed="rId2"/>
          <a:srcRect/>
          <a:stretch>
            <a:fillRect/>
          </a:stretch>
        </p:blipFill>
        <p:spPr bwMode="auto">
          <a:xfrm>
            <a:off x="0" y="457200"/>
            <a:ext cx="9144000" cy="5791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9570" name="Picture 2" descr="425"/>
          <p:cNvPicPr>
            <a:picLocks noChangeAspect="1" noChangeArrowheads="1"/>
          </p:cNvPicPr>
          <p:nvPr/>
        </p:nvPicPr>
        <p:blipFill>
          <a:blip r:embed="rId2"/>
          <a:srcRect/>
          <a:stretch>
            <a:fillRect/>
          </a:stretch>
        </p:blipFill>
        <p:spPr bwMode="auto">
          <a:xfrm>
            <a:off x="0" y="533400"/>
            <a:ext cx="9144000" cy="5778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4" name="Picture 2" descr="Cayonlands NP11 SS"/>
          <p:cNvPicPr>
            <a:picLocks noChangeAspect="1" noChangeArrowheads="1"/>
          </p:cNvPicPr>
          <p:nvPr/>
        </p:nvPicPr>
        <p:blipFill>
          <a:blip r:embed="rId3"/>
          <a:srcRect/>
          <a:stretch>
            <a:fillRect/>
          </a:stretch>
        </p:blipFill>
        <p:spPr bwMode="auto">
          <a:xfrm>
            <a:off x="0" y="0"/>
            <a:ext cx="9144000" cy="5976938"/>
          </a:xfrm>
          <a:prstGeom prst="rect">
            <a:avLst/>
          </a:prstGeom>
          <a:noFill/>
          <a:ln w="9525">
            <a:noFill/>
            <a:miter lim="800000"/>
            <a:headEnd/>
            <a:tailEnd/>
          </a:ln>
        </p:spPr>
      </p:pic>
      <p:sp>
        <p:nvSpPr>
          <p:cNvPr id="110595" name="Text Box 3"/>
          <p:cNvSpPr txBox="1">
            <a:spLocks noChangeArrowheads="1"/>
          </p:cNvSpPr>
          <p:nvPr/>
        </p:nvSpPr>
        <p:spPr bwMode="auto">
          <a:xfrm>
            <a:off x="0" y="6172200"/>
            <a:ext cx="9144000" cy="579438"/>
          </a:xfrm>
          <a:prstGeom prst="rect">
            <a:avLst/>
          </a:prstGeom>
          <a:noFill/>
          <a:ln w="9525">
            <a:noFill/>
            <a:miter lim="800000"/>
            <a:headEnd/>
            <a:tailEnd/>
          </a:ln>
        </p:spPr>
        <p:txBody>
          <a:bodyPr>
            <a:spAutoFit/>
          </a:bodyPr>
          <a:lstStyle/>
          <a:p>
            <a:pPr>
              <a:spcBef>
                <a:spcPct val="50000"/>
              </a:spcBef>
            </a:pPr>
            <a:r>
              <a:rPr lang="en-US"/>
              <a:t>Cross beds in Sandstone</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618" name="Picture 2" descr="3d097"/>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2" name="Picture 2" descr="Canyonlands 2 DBH"/>
          <p:cNvPicPr>
            <a:picLocks noChangeAspect="1" noChangeArrowheads="1"/>
          </p:cNvPicPr>
          <p:nvPr/>
        </p:nvPicPr>
        <p:blipFill>
          <a:blip r:embed="rId3"/>
          <a:srcRect/>
          <a:stretch>
            <a:fillRect/>
          </a:stretch>
        </p:blipFill>
        <p:spPr bwMode="auto">
          <a:xfrm>
            <a:off x="0" y="0"/>
            <a:ext cx="9144000" cy="6164263"/>
          </a:xfrm>
          <a:prstGeom prst="rect">
            <a:avLst/>
          </a:prstGeom>
          <a:noFill/>
          <a:ln w="9525">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anyonlands NP1 SS"/>
          <p:cNvPicPr>
            <a:picLocks noChangeAspect="1" noChangeArrowheads="1"/>
          </p:cNvPicPr>
          <p:nvPr/>
        </p:nvPicPr>
        <p:blipFill>
          <a:blip r:embed="rId3"/>
          <a:srcRect/>
          <a:stretch>
            <a:fillRect/>
          </a:stretch>
        </p:blipFill>
        <p:spPr bwMode="auto">
          <a:xfrm>
            <a:off x="-15875" y="860425"/>
            <a:ext cx="9144000" cy="5997575"/>
          </a:xfrm>
          <a:prstGeom prst="rect">
            <a:avLst/>
          </a:prstGeom>
          <a:noFill/>
          <a:ln w="9525">
            <a:noFill/>
            <a:miter lim="800000"/>
            <a:headEnd/>
            <a:tailEnd/>
          </a:ln>
        </p:spPr>
      </p:pic>
      <p:sp>
        <p:nvSpPr>
          <p:cNvPr id="56323" name="Text Box 3"/>
          <p:cNvSpPr txBox="1">
            <a:spLocks noChangeArrowheads="1"/>
          </p:cNvSpPr>
          <p:nvPr/>
        </p:nvSpPr>
        <p:spPr bwMode="auto">
          <a:xfrm>
            <a:off x="-15875" y="136525"/>
            <a:ext cx="9144000" cy="579438"/>
          </a:xfrm>
          <a:prstGeom prst="rect">
            <a:avLst/>
          </a:prstGeom>
          <a:noFill/>
          <a:ln w="9525">
            <a:noFill/>
            <a:miter lim="800000"/>
            <a:headEnd/>
            <a:tailEnd/>
          </a:ln>
        </p:spPr>
        <p:txBody>
          <a:bodyPr>
            <a:spAutoFit/>
          </a:bodyPr>
          <a:lstStyle/>
          <a:p>
            <a:pPr>
              <a:spcBef>
                <a:spcPct val="50000"/>
              </a:spcBef>
            </a:pPr>
            <a:r>
              <a:rPr lang="en-US"/>
              <a:t>Musselman Arch (White Rim Sandstone)</a:t>
            </a:r>
          </a:p>
        </p:txBody>
      </p:sp>
      <p:sp>
        <p:nvSpPr>
          <p:cNvPr id="4" name="TextBox 3"/>
          <p:cNvSpPr txBox="1"/>
          <p:nvPr/>
        </p:nvSpPr>
        <p:spPr>
          <a:xfrm>
            <a:off x="2103120" y="2941320"/>
            <a:ext cx="3794760" cy="461665"/>
          </a:xfrm>
          <a:prstGeom prst="rect">
            <a:avLst/>
          </a:prstGeom>
          <a:noFill/>
          <a:scene3d>
            <a:camera prst="orthographicFront">
              <a:rot lat="21573886" lon="2400000" rev="420000"/>
            </a:camera>
            <a:lightRig rig="threePt" dir="t"/>
          </a:scene3d>
        </p:spPr>
        <p:txBody>
          <a:bodyPr>
            <a:spAutoFit/>
          </a:bodyPr>
          <a:lstStyle/>
          <a:p>
            <a:pPr>
              <a:defRPr/>
            </a:pPr>
            <a:r>
              <a:rPr lang="en-US" sz="2400" spc="600" dirty="0"/>
              <a:t>joint surface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anyonlands map"/>
          <p:cNvPicPr>
            <a:picLocks noChangeAspect="1" noChangeArrowheads="1"/>
          </p:cNvPicPr>
          <p:nvPr/>
        </p:nvPicPr>
        <p:blipFill>
          <a:blip r:embed="rId3"/>
          <a:srcRect/>
          <a:stretch>
            <a:fillRect/>
          </a:stretch>
        </p:blipFill>
        <p:spPr bwMode="auto">
          <a:xfrm>
            <a:off x="2133600" y="0"/>
            <a:ext cx="49355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anyonlands map"/>
          <p:cNvPicPr>
            <a:picLocks noChangeAspect="1" noChangeArrowheads="1"/>
          </p:cNvPicPr>
          <p:nvPr/>
        </p:nvPicPr>
        <p:blipFill>
          <a:blip r:embed="rId3"/>
          <a:srcRect/>
          <a:stretch>
            <a:fillRect/>
          </a:stretch>
        </p:blipFill>
        <p:spPr bwMode="auto">
          <a:xfrm>
            <a:off x="0" y="-5848350"/>
            <a:ext cx="9144000" cy="1270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19050"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3136</TotalTime>
  <Words>1600</Words>
  <Application>Microsoft Office PowerPoint</Application>
  <PresentationFormat>On-screen Show (4:3)</PresentationFormat>
  <Paragraphs>169</Paragraphs>
  <Slides>67</Slides>
  <Notes>60</Notes>
  <HiddenSlides>20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129</cp:revision>
  <dcterms:created xsi:type="dcterms:W3CDTF">2005-03-07T16:21:59Z</dcterms:created>
  <dcterms:modified xsi:type="dcterms:W3CDTF">2008-09-21T04:49:56Z</dcterms:modified>
</cp:coreProperties>
</file>